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61" r:id="rId3"/>
    <p:sldId id="275" r:id="rId4"/>
    <p:sldId id="267" r:id="rId5"/>
    <p:sldId id="276" r:id="rId6"/>
    <p:sldId id="277" r:id="rId7"/>
    <p:sldId id="278" r:id="rId8"/>
    <p:sldId id="279" r:id="rId9"/>
    <p:sldId id="280" r:id="rId10"/>
    <p:sldId id="281" r:id="rId11"/>
    <p:sldId id="282" r:id="rId12"/>
    <p:sldId id="283" r:id="rId13"/>
    <p:sldId id="284" r:id="rId14"/>
    <p:sldId id="274" r:id="rId15"/>
    <p:sldId id="28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ora" pitchFamily="2"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6"/>
    <p:restoredTop sz="88016" autoAdjust="0"/>
  </p:normalViewPr>
  <p:slideViewPr>
    <p:cSldViewPr snapToGrid="0">
      <p:cViewPr varScale="1">
        <p:scale>
          <a:sx n="78" d="100"/>
          <a:sy n="78" d="100"/>
        </p:scale>
        <p:origin x="972"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76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45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79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42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9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21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816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Personal Value: Enduring beliefs that a specific mode of conduct or end-state of existence is personally or socially preferable to an opposite or converse mode of conduct or end state (Rokeach, 1968, p. 550).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0660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10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id="{8D514243-CE95-22BA-9E1D-745595271C65}"/>
              </a:ext>
            </a:extLst>
          </p:cNvPr>
          <p:cNvGrpSpPr/>
          <p:nvPr/>
        </p:nvGrpSpPr>
        <p:grpSpPr>
          <a:xfrm>
            <a:off x="389342" y="2145801"/>
            <a:ext cx="2759379" cy="906157"/>
            <a:chOff x="1684207" y="5604612"/>
            <a:chExt cx="4142370" cy="1394428"/>
          </a:xfrm>
        </p:grpSpPr>
        <p:pic>
          <p:nvPicPr>
            <p:cNvPr id="12" name="Picture 11">
              <a:extLst>
                <a:ext uri="{FF2B5EF4-FFF2-40B4-BE49-F238E27FC236}">
                  <a16:creationId xmlns:a16="http://schemas.microsoft.com/office/drawing/2014/main" id="{FAC2E736-BB83-8ABE-334A-233F461DAC33}"/>
                </a:ext>
              </a:extLst>
            </p:cNvPr>
            <p:cNvPicPr>
              <a:picLocks noChangeAspect="1"/>
            </p:cNvPicPr>
            <p:nvPr/>
          </p:nvPicPr>
          <p:blipFill>
            <a:blip r:embed="rId3"/>
            <a:stretch>
              <a:fillRect/>
            </a:stretch>
          </p:blipFill>
          <p:spPr>
            <a:xfrm>
              <a:off x="4431825" y="5663677"/>
              <a:ext cx="1394752" cy="1335363"/>
            </a:xfrm>
            <a:prstGeom prst="rect">
              <a:avLst/>
            </a:prstGeom>
          </p:spPr>
        </p:pic>
        <p:pic>
          <p:nvPicPr>
            <p:cNvPr id="13" name="Picture 12">
              <a:extLst>
                <a:ext uri="{FF2B5EF4-FFF2-40B4-BE49-F238E27FC236}">
                  <a16:creationId xmlns:a16="http://schemas.microsoft.com/office/drawing/2014/main" id="{F31689CC-8937-4F4C-689E-00463BD451F0}"/>
                </a:ext>
              </a:extLst>
            </p:cNvPr>
            <p:cNvPicPr>
              <a:picLocks noChangeAspect="1"/>
            </p:cNvPicPr>
            <p:nvPr/>
          </p:nvPicPr>
          <p:blipFill>
            <a:blip r:embed="rId4"/>
            <a:stretch>
              <a:fillRect/>
            </a:stretch>
          </p:blipFill>
          <p:spPr>
            <a:xfrm>
              <a:off x="1684207" y="5769509"/>
              <a:ext cx="1136902" cy="1088490"/>
            </a:xfrm>
            <a:prstGeom prst="rect">
              <a:avLst/>
            </a:prstGeom>
          </p:spPr>
        </p:pic>
        <p:pic>
          <p:nvPicPr>
            <p:cNvPr id="14" name="Picture 13">
              <a:extLst>
                <a:ext uri="{FF2B5EF4-FFF2-40B4-BE49-F238E27FC236}">
                  <a16:creationId xmlns:a16="http://schemas.microsoft.com/office/drawing/2014/main" id="{D0377BBA-DF16-D4A3-471C-983D2B5ECB57}"/>
                </a:ext>
              </a:extLst>
            </p:cNvPr>
            <p:cNvPicPr>
              <a:picLocks noChangeAspect="1"/>
            </p:cNvPicPr>
            <p:nvPr/>
          </p:nvPicPr>
          <p:blipFill>
            <a:blip r:embed="rId5"/>
            <a:stretch>
              <a:fillRect/>
            </a:stretch>
          </p:blipFill>
          <p:spPr>
            <a:xfrm>
              <a:off x="2935941" y="5604612"/>
              <a:ext cx="1309133" cy="1335363"/>
            </a:xfrm>
            <a:prstGeom prst="rect">
              <a:avLst/>
            </a:prstGeom>
          </p:spPr>
        </p:pic>
      </p:grpSp>
      <p:sp>
        <p:nvSpPr>
          <p:cNvPr id="15" name="Google Shape;158;p19">
            <a:extLst>
              <a:ext uri="{FF2B5EF4-FFF2-40B4-BE49-F238E27FC236}">
                <a16:creationId xmlns:a16="http://schemas.microsoft.com/office/drawing/2014/main" id="{9C82B52F-FA1E-2D88-A2E7-68120DEBAA36}"/>
              </a:ext>
            </a:extLst>
          </p:cNvPr>
          <p:cNvSpPr txBox="1">
            <a:spLocks/>
          </p:cNvSpPr>
          <p:nvPr/>
        </p:nvSpPr>
        <p:spPr>
          <a:xfrm>
            <a:off x="1030827" y="671659"/>
            <a:ext cx="7082345" cy="9604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pPr algn="ctr"/>
            <a:r>
              <a:rPr lang="en-US" sz="2400" dirty="0">
                <a:solidFill>
                  <a:srgbClr val="002060"/>
                </a:solidFill>
              </a:rPr>
              <a:t>Exploring the Antecedents of Hotel Brand Love and Hedonic Values as a Moderator</a:t>
            </a:r>
          </a:p>
        </p:txBody>
      </p:sp>
      <p:sp>
        <p:nvSpPr>
          <p:cNvPr id="18" name="Google Shape;158;p19">
            <a:extLst>
              <a:ext uri="{FF2B5EF4-FFF2-40B4-BE49-F238E27FC236}">
                <a16:creationId xmlns:a16="http://schemas.microsoft.com/office/drawing/2014/main" id="{9547277B-7FD0-F110-3E3B-F27B27FF1532}"/>
              </a:ext>
            </a:extLst>
          </p:cNvPr>
          <p:cNvSpPr txBox="1">
            <a:spLocks/>
          </p:cNvSpPr>
          <p:nvPr/>
        </p:nvSpPr>
        <p:spPr>
          <a:xfrm>
            <a:off x="1880623" y="4471841"/>
            <a:ext cx="5382752"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400" dirty="0"/>
              <a:t>7</a:t>
            </a:r>
            <a:r>
              <a:rPr lang="en-US" sz="1400" baseline="30000" dirty="0"/>
              <a:t>th</a:t>
            </a:r>
            <a:r>
              <a:rPr lang="en-US" sz="1400" dirty="0"/>
              <a:t> International Consumer Brand Relationships Conference</a:t>
            </a:r>
          </a:p>
        </p:txBody>
      </p:sp>
      <p:sp>
        <p:nvSpPr>
          <p:cNvPr id="19" name="Google Shape;158;p19">
            <a:extLst>
              <a:ext uri="{FF2B5EF4-FFF2-40B4-BE49-F238E27FC236}">
                <a16:creationId xmlns:a16="http://schemas.microsoft.com/office/drawing/2014/main" id="{158FF9CE-7AF7-F287-A790-7DD987036938}"/>
              </a:ext>
            </a:extLst>
          </p:cNvPr>
          <p:cNvSpPr txBox="1">
            <a:spLocks/>
          </p:cNvSpPr>
          <p:nvPr/>
        </p:nvSpPr>
        <p:spPr>
          <a:xfrm>
            <a:off x="3542405" y="2109555"/>
            <a:ext cx="5460345" cy="12572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pPr algn="ctr">
              <a:lnSpc>
                <a:spcPct val="150000"/>
              </a:lnSpc>
            </a:pPr>
            <a:r>
              <a:rPr lang="en-US" sz="1400" dirty="0" err="1">
                <a:solidFill>
                  <a:srgbClr val="0070C0"/>
                </a:solidFill>
              </a:rPr>
              <a:t>Soyeon</a:t>
            </a:r>
            <a:r>
              <a:rPr lang="en-US" sz="1400" dirty="0">
                <a:solidFill>
                  <a:srgbClr val="0070C0"/>
                </a:solidFill>
              </a:rPr>
              <a:t> Kim, Ph.D.,</a:t>
            </a:r>
            <a:r>
              <a:rPr lang="en-US" sz="1400" dirty="0"/>
              <a:t> </a:t>
            </a:r>
            <a:r>
              <a:rPr lang="en-US" sz="1400" b="0" dirty="0"/>
              <a:t>Western Kentucky University, USA</a:t>
            </a:r>
          </a:p>
          <a:p>
            <a:pPr algn="ctr">
              <a:lnSpc>
                <a:spcPct val="150000"/>
              </a:lnSpc>
            </a:pPr>
            <a:r>
              <a:rPr lang="en-US" sz="1400" dirty="0" err="1">
                <a:solidFill>
                  <a:srgbClr val="0070C0"/>
                </a:solidFill>
              </a:rPr>
              <a:t>Laee</a:t>
            </a:r>
            <a:r>
              <a:rPr lang="en-US" sz="1400" dirty="0">
                <a:solidFill>
                  <a:srgbClr val="0070C0"/>
                </a:solidFill>
              </a:rPr>
              <a:t> Choi, Ph.D., </a:t>
            </a:r>
            <a:r>
              <a:rPr lang="en-US" sz="1400" b="0" dirty="0"/>
              <a:t>Colorado State University-Pueblo, USA</a:t>
            </a:r>
          </a:p>
          <a:p>
            <a:pPr algn="ctr">
              <a:lnSpc>
                <a:spcPct val="150000"/>
              </a:lnSpc>
            </a:pPr>
            <a:r>
              <a:rPr lang="en-US" sz="1400" dirty="0"/>
              <a:t> </a:t>
            </a:r>
            <a:r>
              <a:rPr lang="en-US" sz="1400" dirty="0" err="1">
                <a:solidFill>
                  <a:srgbClr val="0070C0"/>
                </a:solidFill>
              </a:rPr>
              <a:t>MiRan</a:t>
            </a:r>
            <a:r>
              <a:rPr lang="en-US" sz="1400" dirty="0">
                <a:solidFill>
                  <a:srgbClr val="0070C0"/>
                </a:solidFill>
              </a:rPr>
              <a:t> Kim, Ph.D., </a:t>
            </a:r>
            <a:r>
              <a:rPr lang="en-US" sz="1400" b="0" dirty="0"/>
              <a:t>Michigan State University, USA</a:t>
            </a:r>
          </a:p>
          <a:p>
            <a:pPr algn="ctr">
              <a:lnSpc>
                <a:spcPct val="150000"/>
              </a:lnSpc>
            </a:pP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Data Analysis </a:t>
            </a:r>
            <a:endParaRPr dirty="0">
              <a:highlight>
                <a:schemeClr val="accent1"/>
              </a:highlight>
            </a:endParaRPr>
          </a:p>
        </p:txBody>
      </p:sp>
      <p:sp>
        <p:nvSpPr>
          <p:cNvPr id="125" name="Google Shape;125;p17"/>
          <p:cNvSpPr txBox="1">
            <a:spLocks noGrp="1"/>
          </p:cNvSpPr>
          <p:nvPr>
            <p:ph type="body" idx="1"/>
          </p:nvPr>
        </p:nvSpPr>
        <p:spPr>
          <a:xfrm>
            <a:off x="580608" y="1527817"/>
            <a:ext cx="8236969" cy="3112200"/>
          </a:xfrm>
          <a:prstGeom prst="rect">
            <a:avLst/>
          </a:prstGeom>
        </p:spPr>
        <p:txBody>
          <a:bodyPr spcFirstLastPara="1" wrap="square" lIns="91425" tIns="91425" rIns="91425" bIns="91425" anchor="t" anchorCtr="0">
            <a:noAutofit/>
          </a:bodyPr>
          <a:lstStyle/>
          <a:p>
            <a:pPr>
              <a:lnSpc>
                <a:spcPts val="2500"/>
              </a:lnSpc>
              <a:buClr>
                <a:schemeClr val="accent1"/>
              </a:buClr>
            </a:pPr>
            <a:r>
              <a:rPr lang="en-US" sz="1600" b="1" dirty="0">
                <a:latin typeface="Calibri" panose="020F0502020204030204" pitchFamily="34" charset="0"/>
                <a:cs typeface="Calibri" panose="020F0502020204030204" pitchFamily="34" charset="0"/>
              </a:rPr>
              <a:t>Manipulation check</a:t>
            </a:r>
            <a:endParaRPr lang="en-US" sz="1600" dirty="0">
              <a:latin typeface="Calibri" panose="020F0502020204030204" pitchFamily="34" charset="0"/>
              <a:cs typeface="Calibri" panose="020F0502020204030204" pitchFamily="34" charset="0"/>
            </a:endParaRPr>
          </a:p>
          <a:p>
            <a:pPr lvl="1">
              <a:lnSpc>
                <a:spcPts val="2500"/>
              </a:lnSpc>
              <a:buClr>
                <a:schemeClr val="accent1"/>
              </a:buClr>
            </a:pPr>
            <a:r>
              <a:rPr lang="en-US" sz="1600" dirty="0">
                <a:latin typeface="Calibri" panose="020F0502020204030204" pitchFamily="34" charset="0"/>
                <a:cs typeface="Calibri" panose="020F0502020204030204" pitchFamily="34" charset="0"/>
              </a:rPr>
              <a:t>Confirmed - </a:t>
            </a:r>
            <a:r>
              <a:rPr lang="en-US" sz="1600" i="1" dirty="0" err="1">
                <a:latin typeface="Calibri" panose="020F0502020204030204" pitchFamily="34" charset="0"/>
                <a:cs typeface="Calibri" panose="020F0502020204030204" pitchFamily="34" charset="0"/>
              </a:rPr>
              <a:t>M</a:t>
            </a:r>
            <a:r>
              <a:rPr lang="en-US" sz="1600" baseline="-25000" dirty="0" err="1">
                <a:latin typeface="Calibri" panose="020F0502020204030204" pitchFamily="34" charset="0"/>
                <a:cs typeface="Calibri" panose="020F0502020204030204" pitchFamily="34" charset="0"/>
              </a:rPr>
              <a:t>low</a:t>
            </a:r>
            <a:r>
              <a:rPr lang="en-US" sz="1600" baseline="-25000" dirty="0">
                <a:latin typeface="Calibri" panose="020F0502020204030204" pitchFamily="34" charset="0"/>
                <a:cs typeface="Calibri" panose="020F0502020204030204" pitchFamily="34" charset="0"/>
              </a:rPr>
              <a:t>-empathy</a:t>
            </a:r>
            <a:r>
              <a:rPr lang="en-US" sz="1600" dirty="0">
                <a:latin typeface="Calibri" panose="020F0502020204030204" pitchFamily="34" charset="0"/>
                <a:cs typeface="Calibri" panose="020F0502020204030204" pitchFamily="34" charset="0"/>
              </a:rPr>
              <a:t> = 3.93; </a:t>
            </a:r>
            <a:r>
              <a:rPr lang="en-US" sz="1600" i="1" dirty="0" err="1">
                <a:latin typeface="Calibri" panose="020F0502020204030204" pitchFamily="34" charset="0"/>
                <a:cs typeface="Calibri" panose="020F0502020204030204" pitchFamily="34" charset="0"/>
              </a:rPr>
              <a:t>M</a:t>
            </a:r>
            <a:r>
              <a:rPr lang="en-US" sz="1600" baseline="-25000" dirty="0" err="1">
                <a:latin typeface="Calibri" panose="020F0502020204030204" pitchFamily="34" charset="0"/>
                <a:cs typeface="Calibri" panose="020F0502020204030204" pitchFamily="34" charset="0"/>
              </a:rPr>
              <a:t>high</a:t>
            </a:r>
            <a:r>
              <a:rPr lang="en-US" sz="1600" baseline="-25000" dirty="0">
                <a:latin typeface="Calibri" panose="020F0502020204030204" pitchFamily="34" charset="0"/>
                <a:cs typeface="Calibri" panose="020F0502020204030204" pitchFamily="34" charset="0"/>
              </a:rPr>
              <a:t>-empathy</a:t>
            </a:r>
            <a:r>
              <a:rPr lang="en-US" sz="1600" dirty="0">
                <a:latin typeface="Calibri" panose="020F0502020204030204" pitchFamily="34" charset="0"/>
                <a:cs typeface="Calibri" panose="020F0502020204030204" pitchFamily="34" charset="0"/>
              </a:rPr>
              <a:t> = 4.91; t = 7.40; p &lt; .001  </a:t>
            </a:r>
            <a:endParaRPr sz="1600" dirty="0">
              <a:latin typeface="Calibri" panose="020F0502020204030204" pitchFamily="34" charset="0"/>
              <a:cs typeface="Calibri" panose="020F0502020204030204" pitchFamily="34" charset="0"/>
            </a:endParaRPr>
          </a:p>
          <a:p>
            <a:pPr>
              <a:lnSpc>
                <a:spcPts val="2500"/>
              </a:lnSpc>
              <a:spcBef>
                <a:spcPts val="0"/>
              </a:spcBef>
              <a:buClr>
                <a:schemeClr val="accent1"/>
              </a:buClr>
            </a:pPr>
            <a:r>
              <a:rPr lang="en-US" sz="1600" b="1" dirty="0">
                <a:latin typeface="Calibri" panose="020F0502020204030204" pitchFamily="34" charset="0"/>
                <a:cs typeface="Calibri" panose="020F0502020204030204" pitchFamily="34" charset="0"/>
              </a:rPr>
              <a:t>Realism check</a:t>
            </a:r>
          </a:p>
          <a:p>
            <a:pPr lvl="1">
              <a:lnSpc>
                <a:spcPts val="2500"/>
              </a:lnSpc>
              <a:buClr>
                <a:schemeClr val="accent1"/>
              </a:buClr>
            </a:pPr>
            <a:r>
              <a:rPr lang="en-US" sz="1600" dirty="0">
                <a:latin typeface="Calibri" panose="020F0502020204030204" pitchFamily="34" charset="0"/>
                <a:cs typeface="Calibri" panose="020F0502020204030204" pitchFamily="34" charset="0"/>
              </a:rPr>
              <a:t>Confirmed - </a:t>
            </a:r>
            <a:r>
              <a:rPr lang="en-US" sz="1600" i="1" dirty="0" err="1">
                <a:latin typeface="Calibri" panose="020F0502020204030204" pitchFamily="34" charset="0"/>
                <a:cs typeface="Calibri" panose="020F0502020204030204" pitchFamily="34" charset="0"/>
              </a:rPr>
              <a:t>M</a:t>
            </a:r>
            <a:r>
              <a:rPr lang="en-US" sz="1600" baseline="-25000" dirty="0" err="1">
                <a:latin typeface="Calibri" panose="020F0502020204030204" pitchFamily="34" charset="0"/>
                <a:cs typeface="Calibri" panose="020F0502020204030204" pitchFamily="34" charset="0"/>
              </a:rPr>
              <a:t>composite</a:t>
            </a:r>
            <a:r>
              <a:rPr lang="en-US" sz="1600" dirty="0">
                <a:latin typeface="Calibri" panose="020F0502020204030204" pitchFamily="34" charset="0"/>
                <a:cs typeface="Calibri" panose="020F0502020204030204" pitchFamily="34" charset="0"/>
              </a:rPr>
              <a:t> = 6.06, SD = 1.05</a:t>
            </a:r>
          </a:p>
          <a:p>
            <a:pPr>
              <a:lnSpc>
                <a:spcPts val="2500"/>
              </a:lnSpc>
              <a:spcBef>
                <a:spcPts val="0"/>
              </a:spcBef>
              <a:buClr>
                <a:schemeClr val="accent1"/>
              </a:buClr>
            </a:pPr>
            <a:r>
              <a:rPr lang="en-US" sz="1600" b="1" dirty="0">
                <a:latin typeface="Calibri" panose="020F0502020204030204" pitchFamily="34" charset="0"/>
                <a:cs typeface="Calibri" panose="020F0502020204030204" pitchFamily="34" charset="0"/>
              </a:rPr>
              <a:t>Measurement model testing</a:t>
            </a:r>
          </a:p>
          <a:p>
            <a:pPr lvl="1">
              <a:lnSpc>
                <a:spcPts val="2500"/>
              </a:lnSpc>
              <a:buClr>
                <a:schemeClr val="accent1"/>
              </a:buClr>
            </a:pPr>
            <a:r>
              <a:rPr lang="en-US" sz="1600" dirty="0">
                <a:latin typeface="Calibri" panose="020F0502020204030204" pitchFamily="34" charset="0"/>
                <a:cs typeface="Calibri" panose="020F0502020204030204" pitchFamily="34" charset="0"/>
              </a:rPr>
              <a:t>CFA confirmed validity and reliability</a:t>
            </a:r>
          </a:p>
          <a:p>
            <a:pPr lvl="1">
              <a:lnSpc>
                <a:spcPts val="2500"/>
              </a:lnSpc>
              <a:buClr>
                <a:schemeClr val="accent1"/>
              </a:buClr>
            </a:pPr>
            <a:r>
              <a:rPr lang="en-US" sz="1600" dirty="0">
                <a:latin typeface="Calibri" panose="020F0502020204030204" pitchFamily="34" charset="0"/>
                <a:cs typeface="Calibri" panose="020F0502020204030204" pitchFamily="34" charset="0"/>
              </a:rPr>
              <a:t>Model fit: Goodness of Fit (</a:t>
            </a:r>
            <a:r>
              <a:rPr lang="en-US" sz="1600" dirty="0" err="1">
                <a:latin typeface="Calibri" panose="020F0502020204030204" pitchFamily="34" charset="0"/>
                <a:cs typeface="Calibri" panose="020F0502020204030204" pitchFamily="34" charset="0"/>
              </a:rPr>
              <a:t>GoF</a:t>
            </a:r>
            <a:r>
              <a:rPr lang="en-US" sz="1600" dirty="0">
                <a:latin typeface="Calibri" panose="020F0502020204030204" pitchFamily="34" charset="0"/>
                <a:cs typeface="Calibri" panose="020F0502020204030204" pitchFamily="34" charset="0"/>
              </a:rPr>
              <a:t>) index = .80</a:t>
            </a:r>
          </a:p>
          <a:p>
            <a:pPr marL="1262063" lvl="2" indent="-246063">
              <a:lnSpc>
                <a:spcPts val="2500"/>
              </a:lnSpc>
              <a:buClr>
                <a:schemeClr val="accent1"/>
              </a:buClr>
              <a:buFont typeface="Arial" panose="020B0604020202020204" pitchFamily="34" charset="0"/>
              <a:buChar char="•"/>
            </a:pPr>
            <a:r>
              <a:rPr lang="en-US" sz="1600" dirty="0">
                <a:latin typeface="Calibri" panose="020F0502020204030204" pitchFamily="34" charset="0"/>
                <a:cs typeface="Calibri" panose="020F0502020204030204" pitchFamily="34" charset="0"/>
              </a:rPr>
              <a:t>Cut-off values: .1 = small; .25 = medium; .36 = large </a:t>
            </a:r>
            <a:r>
              <a:rPr lang="en-US" sz="1050" dirty="0">
                <a:latin typeface="Calibri" panose="020F0502020204030204" pitchFamily="34" charset="0"/>
                <a:cs typeface="Calibri" panose="020F0502020204030204" pitchFamily="34" charset="0"/>
              </a:rPr>
              <a:t>(</a:t>
            </a:r>
            <a:r>
              <a:rPr lang="en-US" sz="1050" dirty="0" err="1">
                <a:latin typeface="Calibri" panose="020F0502020204030204" pitchFamily="34" charset="0"/>
                <a:cs typeface="Calibri" panose="020F0502020204030204" pitchFamily="34" charset="0"/>
              </a:rPr>
              <a:t>Wetzels</a:t>
            </a:r>
            <a:r>
              <a:rPr lang="en-US" sz="1050" dirty="0">
                <a:latin typeface="Calibri" panose="020F0502020204030204" pitchFamily="34" charset="0"/>
                <a:cs typeface="Calibri" panose="020F0502020204030204" pitchFamily="34" charset="0"/>
              </a:rPr>
              <a:t> et al., 2009)</a:t>
            </a:r>
            <a:endParaRPr lang="en-US" sz="1400" dirty="0">
              <a:latin typeface="Calibri" panose="020F0502020204030204" pitchFamily="34" charset="0"/>
              <a:cs typeface="Calibri" panose="020F0502020204030204" pitchFamily="34" charset="0"/>
            </a:endParaRPr>
          </a:p>
          <a:p>
            <a:pPr marL="558800" lvl="1" indent="0">
              <a:lnSpc>
                <a:spcPts val="2500"/>
              </a:lnSpc>
              <a:buClr>
                <a:schemeClr val="accent1"/>
              </a:buClr>
              <a:buNone/>
            </a:pPr>
            <a:r>
              <a:rPr lang="en-US" sz="1600" dirty="0">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0" lvl="0" indent="0" algn="l" rtl="0">
              <a:lnSpc>
                <a:spcPts val="2500"/>
              </a:lnSpc>
              <a:spcBef>
                <a:spcPts val="600"/>
              </a:spcBef>
              <a:spcAft>
                <a:spcPts val="0"/>
              </a:spcAft>
              <a:buClr>
                <a:schemeClr val="dk1"/>
              </a:buClr>
              <a:buSzPts val="1100"/>
              <a:buFont typeface="Arial"/>
              <a:buNone/>
            </a:pPr>
            <a:endParaRPr sz="1400" dirty="0">
              <a:latin typeface="Calibri" panose="020F0502020204030204" pitchFamily="34" charset="0"/>
              <a:cs typeface="Calibri" panose="020F0502020204030204" pitchFamily="34" charset="0"/>
            </a:endParaRPr>
          </a:p>
          <a:p>
            <a:pPr marL="0" lvl="0" indent="0" algn="l" rtl="0">
              <a:lnSpc>
                <a:spcPts val="2500"/>
              </a:lnSpc>
              <a:spcBef>
                <a:spcPts val="600"/>
              </a:spcBef>
              <a:spcAft>
                <a:spcPts val="0"/>
              </a:spcAft>
              <a:buNone/>
            </a:pPr>
            <a:endParaRPr sz="16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59188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Data Analysis </a:t>
            </a:r>
            <a:endParaRPr dirty="0">
              <a:highlight>
                <a:schemeClr val="accent1"/>
              </a:highlight>
            </a:endParaRPr>
          </a:p>
        </p:txBody>
      </p:sp>
      <p:sp>
        <p:nvSpPr>
          <p:cNvPr id="125" name="Google Shape;125;p17"/>
          <p:cNvSpPr txBox="1">
            <a:spLocks noGrp="1"/>
          </p:cNvSpPr>
          <p:nvPr>
            <p:ph type="body" idx="1"/>
          </p:nvPr>
        </p:nvSpPr>
        <p:spPr>
          <a:xfrm>
            <a:off x="580608" y="1421492"/>
            <a:ext cx="8236969" cy="726285"/>
          </a:xfrm>
          <a:prstGeom prst="rect">
            <a:avLst/>
          </a:prstGeom>
        </p:spPr>
        <p:txBody>
          <a:bodyPr spcFirstLastPara="1" wrap="square" lIns="91425" tIns="91425" rIns="91425" bIns="91425" anchor="t" anchorCtr="0">
            <a:noAutofit/>
          </a:bodyPr>
          <a:lstStyle/>
          <a:p>
            <a:pPr>
              <a:lnSpc>
                <a:spcPts val="2500"/>
              </a:lnSpc>
              <a:spcBef>
                <a:spcPts val="0"/>
              </a:spcBef>
              <a:buClr>
                <a:schemeClr val="accent1"/>
              </a:buClr>
            </a:pPr>
            <a:r>
              <a:rPr lang="en-US" sz="1600" b="1" dirty="0">
                <a:latin typeface="Calibri" panose="020F0502020204030204" pitchFamily="34" charset="0"/>
                <a:cs typeface="Calibri" panose="020F0502020204030204" pitchFamily="34" charset="0"/>
              </a:rPr>
              <a:t>Structure model testing</a:t>
            </a:r>
          </a:p>
          <a:p>
            <a:pPr lvl="1">
              <a:lnSpc>
                <a:spcPts val="2500"/>
              </a:lnSpc>
              <a:buClr>
                <a:schemeClr val="accent1"/>
              </a:buClr>
            </a:pPr>
            <a:r>
              <a:rPr lang="en-US" sz="1600" dirty="0">
                <a:latin typeface="Calibri" panose="020F0502020204030204" pitchFamily="34" charset="0"/>
                <a:cs typeface="Calibri" panose="020F0502020204030204" pitchFamily="34" charset="0"/>
              </a:rPr>
              <a:t>PLS-SEM via </a:t>
            </a:r>
            <a:r>
              <a:rPr lang="en-US" sz="1600" dirty="0" err="1">
                <a:latin typeface="Calibri" panose="020F0502020204030204" pitchFamily="34" charset="0"/>
                <a:cs typeface="Calibri" panose="020F0502020204030204" pitchFamily="34" charset="0"/>
              </a:rPr>
              <a:t>SmartPLS</a:t>
            </a:r>
            <a:r>
              <a:rPr lang="en-US" sz="1600" dirty="0">
                <a:latin typeface="Calibri" panose="020F0502020204030204" pitchFamily="34" charset="0"/>
                <a:cs typeface="Calibri" panose="020F0502020204030204" pitchFamily="34" charset="0"/>
              </a:rPr>
              <a:t> 3.2 software </a:t>
            </a:r>
            <a:endParaRPr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0" lvl="0" indent="0" algn="l" rtl="0">
              <a:lnSpc>
                <a:spcPts val="2500"/>
              </a:lnSpc>
              <a:spcBef>
                <a:spcPts val="600"/>
              </a:spcBef>
              <a:spcAft>
                <a:spcPts val="0"/>
              </a:spcAft>
              <a:buClr>
                <a:schemeClr val="dk1"/>
              </a:buClr>
              <a:buSzPts val="1100"/>
              <a:buFont typeface="Arial"/>
              <a:buNone/>
            </a:pPr>
            <a:endParaRPr sz="1400" dirty="0">
              <a:latin typeface="Calibri" panose="020F0502020204030204" pitchFamily="34" charset="0"/>
              <a:cs typeface="Calibri" panose="020F0502020204030204" pitchFamily="34" charset="0"/>
            </a:endParaRPr>
          </a:p>
          <a:p>
            <a:pPr marL="0" lvl="0" indent="0" algn="l" rtl="0">
              <a:lnSpc>
                <a:spcPts val="2500"/>
              </a:lnSpc>
              <a:spcBef>
                <a:spcPts val="600"/>
              </a:spcBef>
              <a:spcAft>
                <a:spcPts val="0"/>
              </a:spcAft>
              <a:buNone/>
            </a:pPr>
            <a:endParaRPr sz="16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6" name="Picture 15">
            <a:extLst>
              <a:ext uri="{FF2B5EF4-FFF2-40B4-BE49-F238E27FC236}">
                <a16:creationId xmlns:a16="http://schemas.microsoft.com/office/drawing/2014/main" id="{5C31111D-45F5-9ECA-27E4-8EB3B4D5342E}"/>
              </a:ext>
            </a:extLst>
          </p:cNvPr>
          <p:cNvPicPr>
            <a:picLocks noChangeAspect="1"/>
          </p:cNvPicPr>
          <p:nvPr/>
        </p:nvPicPr>
        <p:blipFill>
          <a:blip r:embed="rId3"/>
          <a:stretch>
            <a:fillRect/>
          </a:stretch>
        </p:blipFill>
        <p:spPr>
          <a:xfrm>
            <a:off x="20442" y="2524982"/>
            <a:ext cx="4836570" cy="1938753"/>
          </a:xfrm>
          <a:prstGeom prst="rect">
            <a:avLst/>
          </a:prstGeom>
        </p:spPr>
      </p:pic>
      <p:pic>
        <p:nvPicPr>
          <p:cNvPr id="77" name="Picture 76">
            <a:extLst>
              <a:ext uri="{FF2B5EF4-FFF2-40B4-BE49-F238E27FC236}">
                <a16:creationId xmlns:a16="http://schemas.microsoft.com/office/drawing/2014/main" id="{38EEA9BC-6494-B3E2-CF07-D7DAA8EDA1D0}"/>
              </a:ext>
            </a:extLst>
          </p:cNvPr>
          <p:cNvPicPr>
            <a:picLocks noChangeAspect="1"/>
          </p:cNvPicPr>
          <p:nvPr/>
        </p:nvPicPr>
        <p:blipFill>
          <a:blip r:embed="rId4"/>
          <a:stretch>
            <a:fillRect/>
          </a:stretch>
        </p:blipFill>
        <p:spPr>
          <a:xfrm>
            <a:off x="4857012" y="2571750"/>
            <a:ext cx="4286988" cy="1580456"/>
          </a:xfrm>
          <a:prstGeom prst="rect">
            <a:avLst/>
          </a:prstGeom>
        </p:spPr>
      </p:pic>
    </p:spTree>
    <p:extLst>
      <p:ext uri="{BB962C8B-B14F-4D97-AF65-F5344CB8AC3E}">
        <p14:creationId xmlns:p14="http://schemas.microsoft.com/office/powerpoint/2010/main" val="90510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1872313"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Implications </a:t>
            </a:r>
            <a:endParaRPr dirty="0">
              <a:highlight>
                <a:schemeClr val="accent1"/>
              </a:highlight>
            </a:endParaRPr>
          </a:p>
        </p:txBody>
      </p:sp>
      <p:sp>
        <p:nvSpPr>
          <p:cNvPr id="125" name="Google Shape;125;p17"/>
          <p:cNvSpPr txBox="1">
            <a:spLocks noGrp="1"/>
          </p:cNvSpPr>
          <p:nvPr>
            <p:ph type="body" idx="1"/>
          </p:nvPr>
        </p:nvSpPr>
        <p:spPr>
          <a:xfrm>
            <a:off x="580608" y="1474381"/>
            <a:ext cx="8236969" cy="3165636"/>
          </a:xfrm>
          <a:prstGeom prst="rect">
            <a:avLst/>
          </a:prstGeom>
        </p:spPr>
        <p:txBody>
          <a:bodyPr spcFirstLastPara="1" wrap="square" lIns="91425" tIns="91425" rIns="91425" bIns="91425" anchor="t" anchorCtr="0">
            <a:noAutofit/>
          </a:bodyPr>
          <a:lstStyle/>
          <a:p>
            <a:pPr>
              <a:lnSpc>
                <a:spcPts val="2000"/>
              </a:lnSpc>
              <a:buClr>
                <a:schemeClr val="accent1"/>
              </a:buClr>
            </a:pPr>
            <a:r>
              <a:rPr lang="en-US" sz="1600" b="1" dirty="0">
                <a:latin typeface="Calibri" panose="020F0502020204030204" pitchFamily="34" charset="0"/>
                <a:cs typeface="Calibri" panose="020F0502020204030204" pitchFamily="34" charset="0"/>
              </a:rPr>
              <a:t>Theoretical implications</a:t>
            </a:r>
            <a:endParaRPr lang="en-US" sz="1600" dirty="0">
              <a:latin typeface="Calibri" panose="020F0502020204030204" pitchFamily="34" charset="0"/>
              <a:cs typeface="Calibri" panose="020F0502020204030204" pitchFamily="34" charset="0"/>
            </a:endParaRPr>
          </a:p>
          <a:p>
            <a:pPr lvl="1">
              <a:lnSpc>
                <a:spcPts val="2000"/>
              </a:lnSpc>
              <a:buClr>
                <a:schemeClr val="accent1"/>
              </a:buClr>
            </a:pPr>
            <a:r>
              <a:rPr lang="en-US" sz="1400" b="0" dirty="0">
                <a:latin typeface="Calibri" panose="020F0502020204030204" pitchFamily="34" charset="0"/>
                <a:cs typeface="Calibri" panose="020F0502020204030204" pitchFamily="34" charset="0"/>
              </a:rPr>
              <a:t>Examining the role of employee empathy on customer customer emotions (i.e., delight and gratitude) and cognitive responses (i.e., satisfaction), resulting in customer relational bonding (i.e., brand love), especially in sustaining </a:t>
            </a:r>
            <a:r>
              <a:rPr lang="en-US" sz="1400" dirty="0">
                <a:latin typeface="Calibri" panose="020F0502020204030204" pitchFamily="34" charset="0"/>
                <a:cs typeface="Calibri" panose="020F0502020204030204" pitchFamily="34" charset="0"/>
              </a:rPr>
              <a:t>a relationship with a </a:t>
            </a:r>
            <a:r>
              <a:rPr lang="en-US" sz="1400" b="0" dirty="0">
                <a:latin typeface="Calibri" panose="020F0502020204030204" pitchFamily="34" charset="0"/>
                <a:cs typeface="Calibri" panose="020F0502020204030204" pitchFamily="34" charset="0"/>
              </a:rPr>
              <a:t>hotel brand </a:t>
            </a:r>
            <a:r>
              <a:rPr lang="en-US" sz="1400" dirty="0">
                <a:latin typeface="Calibri" panose="020F0502020204030204" pitchFamily="34" charset="0"/>
                <a:cs typeface="Calibri" panose="020F0502020204030204" pitchFamily="34" charset="0"/>
              </a:rPr>
              <a:t> </a:t>
            </a:r>
          </a:p>
          <a:p>
            <a:pPr lvl="1">
              <a:lnSpc>
                <a:spcPts val="2000"/>
              </a:lnSpc>
              <a:buClr>
                <a:schemeClr val="accent1"/>
              </a:buClr>
            </a:pPr>
            <a:r>
              <a:rPr lang="en-US" sz="1400" dirty="0">
                <a:latin typeface="Calibri" panose="020F0502020204030204" pitchFamily="34" charset="0"/>
                <a:cs typeface="Calibri" panose="020F0502020204030204" pitchFamily="34" charset="0"/>
              </a:rPr>
              <a:t>Finding the moderating effect of list of hedonic values between customer satisfaction and brand love</a:t>
            </a:r>
            <a:endParaRPr sz="1400" dirty="0">
              <a:latin typeface="Calibri" panose="020F0502020204030204" pitchFamily="34" charset="0"/>
              <a:cs typeface="Calibri" panose="020F0502020204030204" pitchFamily="34" charset="0"/>
            </a:endParaRPr>
          </a:p>
          <a:p>
            <a:pPr>
              <a:lnSpc>
                <a:spcPts val="2000"/>
              </a:lnSpc>
              <a:spcBef>
                <a:spcPts val="0"/>
              </a:spcBef>
              <a:buClr>
                <a:schemeClr val="accent1"/>
              </a:buClr>
            </a:pPr>
            <a:r>
              <a:rPr lang="en-US" sz="1600" b="1" dirty="0">
                <a:latin typeface="Calibri" panose="020F0502020204030204" pitchFamily="34" charset="0"/>
                <a:cs typeface="Calibri" panose="020F0502020204030204" pitchFamily="34" charset="0"/>
              </a:rPr>
              <a:t>Managerial implications</a:t>
            </a:r>
          </a:p>
          <a:p>
            <a:pPr lvl="1">
              <a:lnSpc>
                <a:spcPts val="2000"/>
              </a:lnSpc>
              <a:buClr>
                <a:schemeClr val="accent1"/>
              </a:buClr>
            </a:pPr>
            <a:r>
              <a:rPr lang="en-US" sz="1400" dirty="0">
                <a:latin typeface="Calibri" panose="020F0502020204030204" pitchFamily="34" charset="0"/>
                <a:cs typeface="Calibri" panose="020F0502020204030204" pitchFamily="34" charset="0"/>
              </a:rPr>
              <a:t>Understanding the role of employee empathic attitudes and behaviors in driving customer delight and gratitude – emotional contagion</a:t>
            </a:r>
          </a:p>
          <a:p>
            <a:pPr marL="1262063" lvl="2" indent="-246063">
              <a:lnSpc>
                <a:spcPts val="2000"/>
              </a:lnSpc>
              <a:buClr>
                <a:schemeClr val="accent1"/>
              </a:buClr>
              <a:buFont typeface="Arial" panose="020B0604020202020204" pitchFamily="34" charset="0"/>
              <a:buChar char="•"/>
            </a:pPr>
            <a:r>
              <a:rPr lang="en-US" sz="1400" dirty="0">
                <a:latin typeface="Calibri" panose="020F0502020204030204" pitchFamily="34" charset="0"/>
                <a:cs typeface="Calibri" panose="020F0502020204030204" pitchFamily="34" charset="0"/>
              </a:rPr>
              <a:t>Genuine smile, sincere attitudes, empathetic responses </a:t>
            </a:r>
          </a:p>
          <a:p>
            <a:pPr lvl="1">
              <a:lnSpc>
                <a:spcPts val="2000"/>
              </a:lnSpc>
              <a:buClr>
                <a:schemeClr val="accent1"/>
              </a:buClr>
            </a:pPr>
            <a:r>
              <a:rPr lang="en-US" sz="1400" dirty="0">
                <a:latin typeface="Calibri" panose="020F0502020204030204" pitchFamily="34" charset="0"/>
                <a:cs typeface="Calibri" panose="020F0502020204030204" pitchFamily="34" charset="0"/>
              </a:rPr>
              <a:t>Insights of how to classify and manage their customers according the degree of salience of hedonic values – customer relationship management (CRM) programs </a:t>
            </a:r>
          </a:p>
          <a:p>
            <a:pPr marL="558800" lvl="1" indent="0">
              <a:lnSpc>
                <a:spcPts val="2000"/>
              </a:lnSpc>
              <a:buClr>
                <a:schemeClr val="accent1"/>
              </a:buClr>
              <a:buNone/>
            </a:pPr>
            <a:r>
              <a:rPr lang="en-US" sz="1600" dirty="0">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a:p>
            <a:pPr marL="457200" lvl="0" indent="-381000" algn="l" rtl="0">
              <a:lnSpc>
                <a:spcPts val="20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457200" lvl="0" indent="-381000" algn="l" rtl="0">
              <a:lnSpc>
                <a:spcPts val="20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0" lvl="0" indent="0" algn="l" rtl="0">
              <a:lnSpc>
                <a:spcPts val="2000"/>
              </a:lnSpc>
              <a:spcBef>
                <a:spcPts val="600"/>
              </a:spcBef>
              <a:spcAft>
                <a:spcPts val="0"/>
              </a:spcAft>
              <a:buClr>
                <a:schemeClr val="dk1"/>
              </a:buClr>
              <a:buSzPts val="1100"/>
              <a:buFont typeface="Arial"/>
              <a:buNone/>
            </a:pPr>
            <a:endParaRPr sz="1400" dirty="0">
              <a:latin typeface="Calibri" panose="020F0502020204030204" pitchFamily="34" charset="0"/>
              <a:cs typeface="Calibri" panose="020F0502020204030204" pitchFamily="34" charset="0"/>
            </a:endParaRPr>
          </a:p>
          <a:p>
            <a:pPr marL="0" lvl="0" indent="0" algn="l" rtl="0">
              <a:lnSpc>
                <a:spcPts val="2000"/>
              </a:lnSpc>
              <a:spcBef>
                <a:spcPts val="600"/>
              </a:spcBef>
              <a:spcAft>
                <a:spcPts val="0"/>
              </a:spcAft>
              <a:buNone/>
            </a:pPr>
            <a:endParaRPr sz="16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16568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Limitation &amp; Future Research </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Google Shape;125;p17">
            <a:extLst>
              <a:ext uri="{FF2B5EF4-FFF2-40B4-BE49-F238E27FC236}">
                <a16:creationId xmlns:a16="http://schemas.microsoft.com/office/drawing/2014/main" id="{25E5968F-0F17-ACAC-0CC6-4B240341A1DE}"/>
              </a:ext>
            </a:extLst>
          </p:cNvPr>
          <p:cNvSpPr txBox="1">
            <a:spLocks noGrp="1"/>
          </p:cNvSpPr>
          <p:nvPr>
            <p:ph type="body" idx="1"/>
          </p:nvPr>
        </p:nvSpPr>
        <p:spPr>
          <a:xfrm>
            <a:off x="580608" y="1474381"/>
            <a:ext cx="8236969" cy="3165636"/>
          </a:xfrm>
          <a:prstGeom prst="rect">
            <a:avLst/>
          </a:prstGeom>
        </p:spPr>
        <p:txBody>
          <a:bodyPr spcFirstLastPara="1" wrap="square" lIns="91425" tIns="91425" rIns="91425" bIns="91425" anchor="t" anchorCtr="0">
            <a:noAutofit/>
          </a:bodyPr>
          <a:lstStyle/>
          <a:p>
            <a:pPr>
              <a:lnSpc>
                <a:spcPts val="2000"/>
              </a:lnSpc>
              <a:buClr>
                <a:schemeClr val="accent1"/>
              </a:buClr>
            </a:pPr>
            <a:r>
              <a:rPr lang="en-US" sz="1600" b="1" dirty="0">
                <a:latin typeface="Calibri" panose="020F0502020204030204" pitchFamily="34" charset="0"/>
                <a:cs typeface="Calibri" panose="020F0502020204030204" pitchFamily="34" charset="0"/>
              </a:rPr>
              <a:t>No outcome variables of brand love </a:t>
            </a:r>
            <a:endParaRPr lang="en-US" sz="1600" dirty="0">
              <a:latin typeface="Calibri" panose="020F0502020204030204" pitchFamily="34" charset="0"/>
              <a:cs typeface="Calibri" panose="020F0502020204030204" pitchFamily="34" charset="0"/>
            </a:endParaRPr>
          </a:p>
          <a:p>
            <a:pPr lvl="1">
              <a:lnSpc>
                <a:spcPts val="2000"/>
              </a:lnSpc>
              <a:buClr>
                <a:schemeClr val="accent1"/>
              </a:buClr>
            </a:pPr>
            <a:r>
              <a:rPr lang="en-US" sz="1400" b="0" dirty="0">
                <a:latin typeface="Calibri" panose="020F0502020204030204" pitchFamily="34" charset="0"/>
                <a:cs typeface="Calibri" panose="020F0502020204030204" pitchFamily="34" charset="0"/>
              </a:rPr>
              <a:t>Can investigate a variety of behavioral outcomes of brand love (e.g., behavioral brand loyalty, word-of-mouth, willingness to pay a premium price, and willingness to forgive a mistake)</a:t>
            </a:r>
            <a:endParaRPr sz="1400" dirty="0">
              <a:latin typeface="Calibri" panose="020F0502020204030204" pitchFamily="34" charset="0"/>
              <a:cs typeface="Calibri" panose="020F0502020204030204" pitchFamily="34" charset="0"/>
            </a:endParaRPr>
          </a:p>
          <a:p>
            <a:pPr>
              <a:lnSpc>
                <a:spcPts val="2000"/>
              </a:lnSpc>
              <a:spcBef>
                <a:spcPts val="0"/>
              </a:spcBef>
              <a:buClr>
                <a:schemeClr val="accent1"/>
              </a:buClr>
            </a:pPr>
            <a:r>
              <a:rPr lang="en-US" sz="1600" b="1" dirty="0">
                <a:latin typeface="Calibri" panose="020F0502020204030204" pitchFamily="34" charset="0"/>
                <a:cs typeface="Calibri" panose="020F0502020204030204" pitchFamily="34" charset="0"/>
              </a:rPr>
              <a:t>One exogenous variable influencing customer emotional and cognitive responses</a:t>
            </a:r>
          </a:p>
          <a:p>
            <a:pPr lvl="1">
              <a:lnSpc>
                <a:spcPts val="2000"/>
              </a:lnSpc>
              <a:buClr>
                <a:schemeClr val="accent1"/>
              </a:buClr>
            </a:pPr>
            <a:r>
              <a:rPr lang="en-US" sz="1400" dirty="0">
                <a:latin typeface="Calibri" panose="020F0502020204030204" pitchFamily="34" charset="0"/>
                <a:cs typeface="Calibri" panose="020F0502020204030204" pitchFamily="34" charset="0"/>
              </a:rPr>
              <a:t>Can add brand- or product/service-specific features such as customized offerings, brand design, hotel atmosphere and innovation as drivers of brand love </a:t>
            </a:r>
          </a:p>
          <a:p>
            <a:pPr>
              <a:lnSpc>
                <a:spcPts val="2000"/>
              </a:lnSpc>
              <a:spcBef>
                <a:spcPts val="0"/>
              </a:spcBef>
              <a:buClr>
                <a:schemeClr val="accent1"/>
              </a:buClr>
            </a:pP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Moderation of list of hedonic values on one path </a:t>
            </a:r>
          </a:p>
          <a:p>
            <a:pPr lvl="1">
              <a:lnSpc>
                <a:spcPts val="2000"/>
              </a:lnSpc>
              <a:buClr>
                <a:schemeClr val="accent1"/>
              </a:buClr>
            </a:pPr>
            <a:r>
              <a:rPr lang="en-US" sz="1400" dirty="0">
                <a:latin typeface="Calibri" panose="020F0502020204030204" pitchFamily="34" charset="0"/>
                <a:cs typeface="Calibri" panose="020F0502020204030204" pitchFamily="34" charset="0"/>
              </a:rPr>
              <a:t>Can test whether list of hedonic values moderates the entire model</a:t>
            </a:r>
            <a:endParaRPr lang="en" sz="1600" dirty="0">
              <a:latin typeface="Calibri" panose="020F0502020204030204" pitchFamily="34" charset="0"/>
              <a:cs typeface="Calibri" panose="020F0502020204030204" pitchFamily="34" charset="0"/>
            </a:endParaRPr>
          </a:p>
          <a:p>
            <a:pPr>
              <a:lnSpc>
                <a:spcPts val="2000"/>
              </a:lnSpc>
              <a:spcBef>
                <a:spcPts val="0"/>
              </a:spcBef>
              <a:buClr>
                <a:schemeClr val="accent1"/>
              </a:buClr>
            </a:pPr>
            <a:r>
              <a:rPr lang="en" sz="1600" b="1" dirty="0">
                <a:latin typeface="Calibri" panose="020F0502020204030204" pitchFamily="34" charset="0"/>
                <a:cs typeface="Calibri" panose="020F0502020204030204" pitchFamily="34" charset="0"/>
              </a:rPr>
              <a:t>Limited to the hotel setting</a:t>
            </a:r>
          </a:p>
          <a:p>
            <a:pPr lvl="1">
              <a:lnSpc>
                <a:spcPts val="2000"/>
              </a:lnSpc>
              <a:buClr>
                <a:schemeClr val="accent1"/>
              </a:buClr>
            </a:pPr>
            <a:r>
              <a:rPr lang="en" sz="1400" dirty="0">
                <a:latin typeface="Calibri" panose="020F0502020204030204" pitchFamily="34" charset="0"/>
                <a:cs typeface="Calibri" panose="020F0502020204030204" pitchFamily="34" charset="0"/>
              </a:rPr>
              <a:t>Replicate the current study for other service settings, such as </a:t>
            </a:r>
            <a:r>
              <a:rPr lang="en-US" sz="1400" dirty="0">
                <a:latin typeface="Calibri" panose="020F0502020204030204" pitchFamily="34" charset="0"/>
                <a:cs typeface="Calibri" panose="020F0502020204030204" pitchFamily="34" charset="0"/>
              </a:rPr>
              <a:t>restaurants, airlines, and retail banking </a:t>
            </a:r>
            <a:endParaRPr lang="en" sz="1400" dirty="0">
              <a:latin typeface="Calibri" panose="020F0502020204030204" pitchFamily="34" charset="0"/>
              <a:cs typeface="Calibri" panose="020F0502020204030204" pitchFamily="34" charset="0"/>
            </a:endParaRPr>
          </a:p>
          <a:p>
            <a:pPr marL="0" lvl="0" indent="0" algn="l" rtl="0">
              <a:lnSpc>
                <a:spcPts val="2000"/>
              </a:lnSpc>
              <a:spcBef>
                <a:spcPts val="600"/>
              </a:spcBef>
              <a:spcAft>
                <a:spcPts val="0"/>
              </a:spcAft>
              <a:buClr>
                <a:schemeClr val="dk1"/>
              </a:buClr>
              <a:buSzPts val="1100"/>
              <a:buFont typeface="Arial"/>
              <a:buNone/>
            </a:pPr>
            <a:endParaRPr sz="1400" dirty="0">
              <a:latin typeface="Calibri" panose="020F0502020204030204" pitchFamily="34" charset="0"/>
              <a:cs typeface="Calibri" panose="020F0502020204030204" pitchFamily="34" charset="0"/>
            </a:endParaRPr>
          </a:p>
          <a:p>
            <a:pPr marL="0" lvl="0" indent="0" algn="l" rtl="0">
              <a:lnSpc>
                <a:spcPts val="2000"/>
              </a:lnSpc>
              <a:spcBef>
                <a:spcPts val="600"/>
              </a:spcBef>
              <a:spcAft>
                <a:spcPts val="0"/>
              </a:spcAft>
              <a:buNone/>
            </a:pPr>
            <a:endParaRP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72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Any </a:t>
            </a:r>
            <a:r>
              <a:rPr lang="en" sz="3600" b="1" i="1" dirty="0">
                <a:highlight>
                  <a:schemeClr val="accent1"/>
                </a:highlight>
                <a:latin typeface="Lora"/>
                <a:ea typeface="Lora"/>
                <a:cs typeface="Lora"/>
                <a:sym typeface="Lora"/>
              </a:rPr>
              <a:t>questions</a:t>
            </a:r>
            <a:r>
              <a:rPr lang="en" sz="3600" b="1" i="1" dirty="0">
                <a:latin typeface="Lora"/>
                <a:ea typeface="Lora"/>
                <a:cs typeface="Lora"/>
                <a:sym typeface="Lora"/>
              </a:rPr>
              <a:t> ?</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None/>
            </a:pPr>
            <a:endParaRPr b="1" dirty="0"/>
          </a:p>
        </p:txBody>
      </p:sp>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Thanks!</a:t>
            </a:r>
            <a:endParaRPr sz="6000"/>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References</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Google Shape;125;p17">
            <a:extLst>
              <a:ext uri="{FF2B5EF4-FFF2-40B4-BE49-F238E27FC236}">
                <a16:creationId xmlns:a16="http://schemas.microsoft.com/office/drawing/2014/main" id="{25E5968F-0F17-ACAC-0CC6-4B240341A1DE}"/>
              </a:ext>
            </a:extLst>
          </p:cNvPr>
          <p:cNvSpPr txBox="1">
            <a:spLocks noGrp="1"/>
          </p:cNvSpPr>
          <p:nvPr>
            <p:ph type="body" idx="1"/>
          </p:nvPr>
        </p:nvSpPr>
        <p:spPr>
          <a:xfrm>
            <a:off x="580608" y="1474381"/>
            <a:ext cx="8236969" cy="3165636"/>
          </a:xfrm>
          <a:prstGeom prst="rect">
            <a:avLst/>
          </a:prstGeom>
        </p:spPr>
        <p:txBody>
          <a:bodyPr spcFirstLastPara="1" wrap="square" lIns="91425" tIns="91425" rIns="91425" bIns="91425" anchor="t" anchorCtr="0">
            <a:noAutofit/>
          </a:bodyPr>
          <a:lstStyle/>
          <a:p>
            <a:pPr marL="231775" indent="-231775">
              <a:buClr>
                <a:schemeClr val="dk1"/>
              </a:buClr>
              <a:buSzPts val="1100"/>
              <a:buNone/>
            </a:pPr>
            <a:r>
              <a:rPr lang="en-US" sz="1100" dirty="0">
                <a:latin typeface="Calibri" panose="020F0502020204030204" pitchFamily="34" charset="0"/>
                <a:cs typeface="Calibri" panose="020F0502020204030204" pitchFamily="34" charset="0"/>
              </a:rPr>
              <a:t>Carroll, B.A. and </a:t>
            </a:r>
            <a:r>
              <a:rPr lang="en-US" sz="1100" dirty="0" err="1">
                <a:latin typeface="Calibri" panose="020F0502020204030204" pitchFamily="34" charset="0"/>
                <a:cs typeface="Calibri" panose="020F0502020204030204" pitchFamily="34" charset="0"/>
              </a:rPr>
              <a:t>Ahuvia</a:t>
            </a:r>
            <a:r>
              <a:rPr lang="en-US" sz="1100" dirty="0">
                <a:latin typeface="Calibri" panose="020F0502020204030204" pitchFamily="34" charset="0"/>
                <a:cs typeface="Calibri" panose="020F0502020204030204" pitchFamily="34" charset="0"/>
              </a:rPr>
              <a:t>, A.C. (2006), “Some antecedents and outcomes of brand love”, </a:t>
            </a:r>
            <a:r>
              <a:rPr lang="en-US" sz="1100" i="1" dirty="0">
                <a:latin typeface="Calibri" panose="020F0502020204030204" pitchFamily="34" charset="0"/>
                <a:cs typeface="Calibri" panose="020F0502020204030204" pitchFamily="34" charset="0"/>
              </a:rPr>
              <a:t>Marketing Letters</a:t>
            </a:r>
            <a:r>
              <a:rPr lang="en-US" sz="1100" dirty="0">
                <a:latin typeface="Calibri" panose="020F0502020204030204" pitchFamily="34" charset="0"/>
                <a:cs typeface="Calibri" panose="020F0502020204030204" pitchFamily="34" charset="0"/>
              </a:rPr>
              <a:t>, Vol. 17 No. 2, pp. 79-89. </a:t>
            </a:r>
          </a:p>
          <a:p>
            <a:pPr marL="231775" indent="-231775">
              <a:buClr>
                <a:schemeClr val="dk1"/>
              </a:buClr>
              <a:buSzPts val="1100"/>
              <a:buNone/>
            </a:pPr>
            <a:r>
              <a:rPr lang="en-US" sz="1100" dirty="0">
                <a:latin typeface="Calibri" panose="020F0502020204030204" pitchFamily="34" charset="0"/>
                <a:cs typeface="Calibri" panose="020F0502020204030204" pitchFamily="34" charset="0"/>
              </a:rPr>
              <a:t>Finn, A. (2005), “Reassessing the foundations of customer delight”, </a:t>
            </a:r>
            <a:r>
              <a:rPr lang="en-US" sz="1100" i="1" dirty="0">
                <a:latin typeface="Calibri" panose="020F0502020204030204" pitchFamily="34" charset="0"/>
                <a:cs typeface="Calibri" panose="020F0502020204030204" pitchFamily="34" charset="0"/>
              </a:rPr>
              <a:t>Journal of Service Research</a:t>
            </a:r>
            <a:r>
              <a:rPr lang="en-US" sz="1100" dirty="0">
                <a:latin typeface="Calibri" panose="020F0502020204030204" pitchFamily="34" charset="0"/>
                <a:cs typeface="Calibri" panose="020F0502020204030204" pitchFamily="34" charset="0"/>
              </a:rPr>
              <a:t>, Vol. 8 No. 2, pp. 103-116. </a:t>
            </a:r>
          </a:p>
          <a:p>
            <a:pPr marL="231775" indent="-231775">
              <a:buClr>
                <a:schemeClr val="dk1"/>
              </a:buClr>
              <a:buSzPts val="1100"/>
              <a:buNone/>
            </a:pPr>
            <a:r>
              <a:rPr lang="en-US" sz="1100" dirty="0">
                <a:latin typeface="Calibri" panose="020F0502020204030204" pitchFamily="34" charset="0"/>
                <a:cs typeface="Calibri" panose="020F0502020204030204" pitchFamily="34" charset="0"/>
              </a:rPr>
              <a:t>Kahle, L.R. (1983), “</a:t>
            </a:r>
            <a:r>
              <a:rPr lang="en-US" sz="1100" i="1" dirty="0">
                <a:latin typeface="Calibri" panose="020F0502020204030204" pitchFamily="34" charset="0"/>
                <a:cs typeface="Calibri" panose="020F0502020204030204" pitchFamily="34" charset="0"/>
              </a:rPr>
              <a:t>Social values and social change: Adaptation to life in America</a:t>
            </a:r>
            <a:r>
              <a:rPr lang="en-US" sz="1100" dirty="0">
                <a:latin typeface="Calibri" panose="020F0502020204030204" pitchFamily="34" charset="0"/>
                <a:cs typeface="Calibri" panose="020F0502020204030204" pitchFamily="34" charset="0"/>
              </a:rPr>
              <a:t>”, Praeger, New York.</a:t>
            </a:r>
          </a:p>
          <a:p>
            <a:pPr marL="231775" indent="-231775">
              <a:buClr>
                <a:schemeClr val="dk1"/>
              </a:buClr>
              <a:buSzPts val="1100"/>
              <a:buNone/>
            </a:pPr>
            <a:r>
              <a:rPr lang="en-US" sz="1100" dirty="0">
                <a:latin typeface="Calibri" panose="020F0502020204030204" pitchFamily="34" charset="0"/>
                <a:cs typeface="Calibri" panose="020F0502020204030204" pitchFamily="34" charset="0"/>
              </a:rPr>
              <a:t>Oliver, R.L., Rust, R.T., and Varki, S. (1997), “Customer delight: foundations, findings, and managerial insight”, </a:t>
            </a:r>
            <a:r>
              <a:rPr lang="en-US" sz="1100" i="1" dirty="0">
                <a:latin typeface="Calibri" panose="020F0502020204030204" pitchFamily="34" charset="0"/>
                <a:cs typeface="Calibri" panose="020F0502020204030204" pitchFamily="34" charset="0"/>
              </a:rPr>
              <a:t>Journal of Retailing</a:t>
            </a:r>
            <a:r>
              <a:rPr lang="en-US" sz="1100" dirty="0">
                <a:latin typeface="Calibri" panose="020F0502020204030204" pitchFamily="34" charset="0"/>
                <a:cs typeface="Calibri" panose="020F0502020204030204" pitchFamily="34" charset="0"/>
              </a:rPr>
              <a:t>, Vol. 73 No. 3, pp. 311-336.</a:t>
            </a:r>
          </a:p>
          <a:p>
            <a:pPr marL="231775" indent="-231775">
              <a:buClr>
                <a:schemeClr val="dk1"/>
              </a:buClr>
              <a:buSzPts val="1100"/>
              <a:buNone/>
            </a:pPr>
            <a:r>
              <a:rPr lang="en-US" sz="1100" dirty="0" err="1">
                <a:latin typeface="Calibri" panose="020F0502020204030204" pitchFamily="34" charset="0"/>
                <a:cs typeface="Calibri" panose="020F0502020204030204" pitchFamily="34" charset="0"/>
              </a:rPr>
              <a:t>Palmatier</a:t>
            </a:r>
            <a:r>
              <a:rPr lang="en-US" sz="1100" dirty="0">
                <a:latin typeface="Calibri" panose="020F0502020204030204" pitchFamily="34" charset="0"/>
                <a:cs typeface="Calibri" panose="020F0502020204030204" pitchFamily="34" charset="0"/>
              </a:rPr>
              <a:t>, R.W., Jarvis, C.B., </a:t>
            </a:r>
            <a:r>
              <a:rPr lang="en-US" sz="1100" dirty="0" err="1">
                <a:latin typeface="Calibri" panose="020F0502020204030204" pitchFamily="34" charset="0"/>
                <a:cs typeface="Calibri" panose="020F0502020204030204" pitchFamily="34" charset="0"/>
              </a:rPr>
              <a:t>Bechkoff</a:t>
            </a:r>
            <a:r>
              <a:rPr lang="en-US" sz="1100" dirty="0">
                <a:latin typeface="Calibri" panose="020F0502020204030204" pitchFamily="34" charset="0"/>
                <a:cs typeface="Calibri" panose="020F0502020204030204" pitchFamily="34" charset="0"/>
              </a:rPr>
              <a:t>, J.R., and </a:t>
            </a:r>
            <a:r>
              <a:rPr lang="en-US" sz="1100" dirty="0" err="1">
                <a:latin typeface="Calibri" panose="020F0502020204030204" pitchFamily="34" charset="0"/>
                <a:cs typeface="Calibri" panose="020F0502020204030204" pitchFamily="34" charset="0"/>
              </a:rPr>
              <a:t>Kardes</a:t>
            </a:r>
            <a:r>
              <a:rPr lang="en-US" sz="1100" dirty="0">
                <a:latin typeface="Calibri" panose="020F0502020204030204" pitchFamily="34" charset="0"/>
                <a:cs typeface="Calibri" panose="020F0502020204030204" pitchFamily="34" charset="0"/>
              </a:rPr>
              <a:t>, F.R. (2009), “The role of customer gratitude in relationship marketing”, </a:t>
            </a:r>
            <a:r>
              <a:rPr lang="en-US" sz="1100" i="1" dirty="0">
                <a:latin typeface="Calibri" panose="020F0502020204030204" pitchFamily="34" charset="0"/>
                <a:cs typeface="Calibri" panose="020F0502020204030204" pitchFamily="34" charset="0"/>
              </a:rPr>
              <a:t>Journal of Marketing</a:t>
            </a:r>
            <a:r>
              <a:rPr lang="en-US" sz="1100" dirty="0">
                <a:latin typeface="Calibri" panose="020F0502020204030204" pitchFamily="34" charset="0"/>
                <a:cs typeface="Calibri" panose="020F0502020204030204" pitchFamily="34" charset="0"/>
              </a:rPr>
              <a:t>, Vol. 73 No. 5, pp. 1-18.</a:t>
            </a:r>
          </a:p>
          <a:p>
            <a:pPr marL="231775" indent="-231775">
              <a:buClr>
                <a:schemeClr val="dk1"/>
              </a:buClr>
              <a:buSzPts val="1100"/>
              <a:buNone/>
            </a:pPr>
            <a:r>
              <a:rPr lang="en-US" sz="1100" dirty="0" err="1">
                <a:latin typeface="Calibri" panose="020F0502020204030204" pitchFamily="34" charset="0"/>
                <a:cs typeface="Calibri" panose="020F0502020204030204" pitchFamily="34" charset="0"/>
              </a:rPr>
              <a:t>Spreng</a:t>
            </a:r>
            <a:r>
              <a:rPr lang="en-US" sz="1100" dirty="0">
                <a:latin typeface="Calibri" panose="020F0502020204030204" pitchFamily="34" charset="0"/>
                <a:cs typeface="Calibri" panose="020F0502020204030204" pitchFamily="34" charset="0"/>
              </a:rPr>
              <a:t>, R.A., Mackenzie, S.B., and </a:t>
            </a:r>
            <a:r>
              <a:rPr lang="en-US" sz="1100" dirty="0" err="1">
                <a:latin typeface="Calibri" panose="020F0502020204030204" pitchFamily="34" charset="0"/>
                <a:cs typeface="Calibri" panose="020F0502020204030204" pitchFamily="34" charset="0"/>
              </a:rPr>
              <a:t>Olshavsky</a:t>
            </a:r>
            <a:r>
              <a:rPr lang="en-US" sz="1100" dirty="0">
                <a:latin typeface="Calibri" panose="020F0502020204030204" pitchFamily="34" charset="0"/>
                <a:cs typeface="Calibri" panose="020F0502020204030204" pitchFamily="34" charset="0"/>
              </a:rPr>
              <a:t>, R.W. (1996), “A reexamination of the determinants of consumer satisfaction”, </a:t>
            </a:r>
            <a:r>
              <a:rPr lang="en-US" sz="1100" i="1" dirty="0">
                <a:latin typeface="Calibri" panose="020F0502020204030204" pitchFamily="34" charset="0"/>
                <a:cs typeface="Calibri" panose="020F0502020204030204" pitchFamily="34" charset="0"/>
              </a:rPr>
              <a:t>Journal of Marketing</a:t>
            </a:r>
            <a:r>
              <a:rPr lang="en-US" sz="1100" dirty="0">
                <a:latin typeface="Calibri" panose="020F0502020204030204" pitchFamily="34" charset="0"/>
                <a:cs typeface="Calibri" panose="020F0502020204030204" pitchFamily="34" charset="0"/>
              </a:rPr>
              <a:t>, Vol. 60 No. 2, pp. 15-32. </a:t>
            </a:r>
          </a:p>
          <a:p>
            <a:pPr marL="231775" indent="-231775">
              <a:buClr>
                <a:schemeClr val="dk1"/>
              </a:buClr>
              <a:buSzPts val="1100"/>
              <a:buNone/>
            </a:pPr>
            <a:r>
              <a:rPr lang="en-US" sz="1100" dirty="0">
                <a:latin typeface="Calibri" panose="020F0502020204030204" pitchFamily="34" charset="0"/>
                <a:cs typeface="Calibri" panose="020F0502020204030204" pitchFamily="34" charset="0"/>
              </a:rPr>
              <a:t>Wallace, E., </a:t>
            </a:r>
            <a:r>
              <a:rPr lang="en-US" sz="1100" dirty="0" err="1">
                <a:latin typeface="Calibri" panose="020F0502020204030204" pitchFamily="34" charset="0"/>
                <a:cs typeface="Calibri" panose="020F0502020204030204" pitchFamily="34" charset="0"/>
              </a:rPr>
              <a:t>Buil</a:t>
            </a:r>
            <a:r>
              <a:rPr lang="en-US" sz="1100" dirty="0">
                <a:latin typeface="Calibri" panose="020F0502020204030204" pitchFamily="34" charset="0"/>
                <a:cs typeface="Calibri" panose="020F0502020204030204" pitchFamily="34" charset="0"/>
              </a:rPr>
              <a:t>, I., and De </a:t>
            </a:r>
            <a:r>
              <a:rPr lang="en-US" sz="1100" dirty="0" err="1">
                <a:latin typeface="Calibri" panose="020F0502020204030204" pitchFamily="34" charset="0"/>
                <a:cs typeface="Calibri" panose="020F0502020204030204" pitchFamily="34" charset="0"/>
              </a:rPr>
              <a:t>Chernatony</a:t>
            </a:r>
            <a:r>
              <a:rPr lang="en-US" sz="1100" dirty="0">
                <a:latin typeface="Calibri" panose="020F0502020204030204" pitchFamily="34" charset="0"/>
                <a:cs typeface="Calibri" panose="020F0502020204030204" pitchFamily="34" charset="0"/>
              </a:rPr>
              <a:t>, L. (2014), “Consumer engagement with self-expressive brands: Brand love and WOM outcomes”, </a:t>
            </a:r>
            <a:r>
              <a:rPr lang="en-US" sz="1100" i="1" dirty="0">
                <a:latin typeface="Calibri" panose="020F0502020204030204" pitchFamily="34" charset="0"/>
                <a:cs typeface="Calibri" panose="020F0502020204030204" pitchFamily="34" charset="0"/>
              </a:rPr>
              <a:t>Journal of Product &amp; Brand Management</a:t>
            </a:r>
            <a:r>
              <a:rPr lang="en-US" sz="1100" dirty="0">
                <a:latin typeface="Calibri" panose="020F0502020204030204" pitchFamily="34" charset="0"/>
                <a:cs typeface="Calibri" panose="020F0502020204030204" pitchFamily="34" charset="0"/>
              </a:rPr>
              <a:t>, Vol. 23 No. 1, pp. 33-42.</a:t>
            </a:r>
          </a:p>
          <a:p>
            <a:pPr marL="231775" indent="-231775">
              <a:buClr>
                <a:schemeClr val="dk1"/>
              </a:buClr>
              <a:buSzPts val="1100"/>
              <a:buNone/>
            </a:pPr>
            <a:r>
              <a:rPr lang="en-US" sz="1100" dirty="0" err="1">
                <a:latin typeface="Calibri" panose="020F0502020204030204" pitchFamily="34" charset="0"/>
                <a:cs typeface="Calibri" panose="020F0502020204030204" pitchFamily="34" charset="0"/>
              </a:rPr>
              <a:t>Wetzels</a:t>
            </a:r>
            <a:r>
              <a:rPr lang="en-US" sz="1100" dirty="0">
                <a:latin typeface="Calibri" panose="020F0502020204030204" pitchFamily="34" charset="0"/>
                <a:cs typeface="Calibri" panose="020F0502020204030204" pitchFamily="34" charset="0"/>
              </a:rPr>
              <a:t>, M., </a:t>
            </a:r>
            <a:r>
              <a:rPr lang="en-US" sz="1100" dirty="0" err="1">
                <a:latin typeface="Calibri" panose="020F0502020204030204" pitchFamily="34" charset="0"/>
                <a:cs typeface="Calibri" panose="020F0502020204030204" pitchFamily="34" charset="0"/>
              </a:rPr>
              <a:t>Odekerken-Schröder</a:t>
            </a:r>
            <a:r>
              <a:rPr lang="en-US" sz="1100" dirty="0">
                <a:latin typeface="Calibri" panose="020F0502020204030204" pitchFamily="34" charset="0"/>
                <a:cs typeface="Calibri" panose="020F0502020204030204" pitchFamily="34" charset="0"/>
              </a:rPr>
              <a:t>, G., and Van </a:t>
            </a:r>
            <a:r>
              <a:rPr lang="en-US" sz="1100" dirty="0" err="1">
                <a:latin typeface="Calibri" panose="020F0502020204030204" pitchFamily="34" charset="0"/>
                <a:cs typeface="Calibri" panose="020F0502020204030204" pitchFamily="34" charset="0"/>
              </a:rPr>
              <a:t>Oppen</a:t>
            </a:r>
            <a:r>
              <a:rPr lang="en-US" sz="1100" dirty="0">
                <a:latin typeface="Calibri" panose="020F0502020204030204" pitchFamily="34" charset="0"/>
                <a:cs typeface="Calibri" panose="020F0502020204030204" pitchFamily="34" charset="0"/>
              </a:rPr>
              <a:t>, C. (2009), “Using PLS path modeling for assessing hierarchical construct models: Guidelines and empirical illustration”, </a:t>
            </a:r>
            <a:r>
              <a:rPr lang="en-US" sz="1100" i="1" dirty="0">
                <a:latin typeface="Calibri" panose="020F0502020204030204" pitchFamily="34" charset="0"/>
                <a:cs typeface="Calibri" panose="020F0502020204030204" pitchFamily="34" charset="0"/>
              </a:rPr>
              <a:t>MIS Quarterly</a:t>
            </a:r>
            <a:r>
              <a:rPr lang="en-US" sz="1100" dirty="0">
                <a:latin typeface="Calibri" panose="020F0502020204030204" pitchFamily="34" charset="0"/>
                <a:cs typeface="Calibri" panose="020F0502020204030204" pitchFamily="34" charset="0"/>
              </a:rPr>
              <a:t>, pp. 177-195.</a:t>
            </a:r>
          </a:p>
          <a:p>
            <a:pPr marL="231775" indent="-231775">
              <a:buClr>
                <a:schemeClr val="dk1"/>
              </a:buClr>
              <a:buSzPts val="1100"/>
              <a:buNone/>
            </a:pPr>
            <a:endParaRPr lang="en-US" sz="1100" dirty="0">
              <a:latin typeface="Calibri" panose="020F0502020204030204" pitchFamily="34" charset="0"/>
              <a:cs typeface="Calibri" panose="020F0502020204030204" pitchFamily="34" charset="0"/>
            </a:endParaRPr>
          </a:p>
          <a:p>
            <a:pPr marL="0" indent="0">
              <a:buClr>
                <a:schemeClr val="dk1"/>
              </a:buClr>
              <a:buSzPts val="1100"/>
              <a:buNone/>
            </a:pP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48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dirty="0">
              <a:highlight>
                <a:schemeClr val="accent1"/>
              </a:highlight>
            </a:endParaRPr>
          </a:p>
        </p:txBody>
      </p:sp>
      <p:sp>
        <p:nvSpPr>
          <p:cNvPr id="125" name="Google Shape;125;p17"/>
          <p:cNvSpPr txBox="1">
            <a:spLocks noGrp="1"/>
          </p:cNvSpPr>
          <p:nvPr>
            <p:ph type="body" idx="1"/>
          </p:nvPr>
        </p:nvSpPr>
        <p:spPr>
          <a:xfrm>
            <a:off x="557242" y="1529097"/>
            <a:ext cx="8260335"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accent1"/>
              </a:buClr>
              <a:buSzPts val="2400"/>
              <a:buChar char="◉"/>
            </a:pPr>
            <a:r>
              <a:rPr lang="en-US" sz="2000" dirty="0">
                <a:latin typeface="Calibri" panose="020F0502020204030204" pitchFamily="34" charset="0"/>
                <a:cs typeface="Calibri" panose="020F0502020204030204" pitchFamily="34" charset="0"/>
              </a:rPr>
              <a:t>Brand Love</a:t>
            </a:r>
          </a:p>
          <a:p>
            <a:pPr lvl="1" indent="-381000">
              <a:spcBef>
                <a:spcPts val="600"/>
              </a:spcBef>
              <a:buClr>
                <a:schemeClr val="accent1"/>
              </a:buClr>
              <a:buSzPts val="240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Antecedents of Brand Love: Brand quality, brand identification, and brand pleasure</a:t>
            </a:r>
          </a:p>
          <a:p>
            <a:pPr lvl="1" indent="-381000">
              <a:spcBef>
                <a:spcPts val="600"/>
              </a:spcBef>
              <a:buClr>
                <a:schemeClr val="accent1"/>
              </a:buClr>
              <a:buSzPts val="240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Outcomes of Brand Love: Loyalty, recommendation, and repeat purchase </a:t>
            </a:r>
            <a:endParaRPr sz="1600" dirty="0">
              <a:latin typeface="Calibri" panose="020F0502020204030204" pitchFamily="34" charset="0"/>
              <a:cs typeface="Calibri" panose="020F0502020204030204" pitchFamily="34" charset="0"/>
            </a:endParaRPr>
          </a:p>
          <a:p>
            <a:pPr marL="457200" lvl="0" indent="-381000" algn="l" rtl="0">
              <a:spcBef>
                <a:spcPts val="0"/>
              </a:spcBef>
              <a:spcAft>
                <a:spcPts val="0"/>
              </a:spcAft>
              <a:buClr>
                <a:schemeClr val="accent1"/>
              </a:buClr>
              <a:buSzPts val="2400"/>
              <a:buChar char="◉"/>
            </a:pPr>
            <a:r>
              <a:rPr lang="en-US" sz="2000" dirty="0">
                <a:latin typeface="Calibri" panose="020F0502020204030204" pitchFamily="34" charset="0"/>
                <a:cs typeface="Calibri" panose="020F0502020204030204" pitchFamily="34" charset="0"/>
              </a:rPr>
              <a:t>There is relatively little research on brand love in the service business contexts.</a:t>
            </a:r>
          </a:p>
          <a:p>
            <a:pPr marL="457200" lvl="0" indent="-381000" algn="l" rtl="0">
              <a:spcBef>
                <a:spcPts val="0"/>
              </a:spcBef>
              <a:spcAft>
                <a:spcPts val="0"/>
              </a:spcAft>
              <a:buClr>
                <a:schemeClr val="accent1"/>
              </a:buClr>
              <a:buSzPts val="2400"/>
              <a:buChar char="◉"/>
            </a:pPr>
            <a:r>
              <a:rPr lang="en-US" sz="2000" dirty="0">
                <a:latin typeface="Calibri" panose="020F0502020204030204" pitchFamily="34" charset="0"/>
                <a:cs typeface="Calibri" panose="020F0502020204030204" pitchFamily="34" charset="0"/>
              </a:rPr>
              <a:t>The current study investigates how customer perceptions of employee empathy leads to a feeling of brand love in the hotel setting. </a:t>
            </a:r>
            <a:endParaRPr sz="2000" dirty="0">
              <a:latin typeface="Calibri" panose="020F0502020204030204" pitchFamily="34" charset="0"/>
              <a:cs typeface="Calibri" panose="020F0502020204030204" pitchFamily="34" charset="0"/>
            </a:endParaRPr>
          </a:p>
          <a:p>
            <a:pPr marL="457200" lvl="0" indent="-381000" algn="l" rtl="0">
              <a:spcBef>
                <a:spcPts val="0"/>
              </a:spcBef>
              <a:spcAft>
                <a:spcPts val="0"/>
              </a:spcAft>
              <a:buClr>
                <a:schemeClr val="accent1"/>
              </a:buClr>
              <a:buSzPts val="2400"/>
              <a:buChar char="◉"/>
            </a:pPr>
            <a:endParaRPr sz="20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20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20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652130" y="1618700"/>
            <a:ext cx="4154520" cy="323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highlight>
                  <a:schemeClr val="accent1"/>
                </a:highlight>
                <a:latin typeface="Calibri" panose="020F0502020204030204" pitchFamily="34" charset="0"/>
                <a:cs typeface="Calibri" panose="020F0502020204030204" pitchFamily="34" charset="0"/>
              </a:rPr>
              <a:t>The concept of emotional contagion</a:t>
            </a:r>
          </a:p>
          <a:p>
            <a:pPr marL="342900" lvl="0" indent="-342900" algn="l" rtl="0">
              <a:spcBef>
                <a:spcPts val="600"/>
              </a:spcBef>
              <a:spcAft>
                <a:spcPts val="0"/>
              </a:spcAft>
              <a:buFont typeface="Courier New" panose="02070309020205020404" pitchFamily="49" charset="0"/>
              <a:buChar char="o"/>
            </a:pPr>
            <a:r>
              <a:rPr lang="en-US" dirty="0">
                <a:latin typeface="Calibri" panose="020F0502020204030204" pitchFamily="34" charset="0"/>
                <a:cs typeface="Calibri" panose="020F0502020204030204" pitchFamily="34" charset="0"/>
              </a:rPr>
              <a:t>Emotions and feelings can be transmitted among persons.</a:t>
            </a:r>
          </a:p>
          <a:p>
            <a:pPr marL="342900" lvl="0" indent="-342900" algn="l" rtl="0">
              <a:spcBef>
                <a:spcPts val="600"/>
              </a:spcBef>
              <a:spcAft>
                <a:spcPts val="0"/>
              </a:spcAft>
              <a:buFont typeface="Courier New" panose="02070309020205020404" pitchFamily="49" charset="0"/>
              <a:buChar char="o"/>
            </a:pPr>
            <a:r>
              <a:rPr lang="en-US" dirty="0">
                <a:latin typeface="Calibri" panose="020F0502020204030204" pitchFamily="34" charset="0"/>
                <a:cs typeface="Calibri" panose="020F0502020204030204" pitchFamily="34" charset="0"/>
              </a:rPr>
              <a:t>Employees’ positive attitudes and behaviors influence the level of customer emotions (e.g., customer delight)</a:t>
            </a:r>
          </a:p>
          <a:p>
            <a:pPr marL="342900" lvl="0" indent="-342900" algn="l" rtl="0">
              <a:spcBef>
                <a:spcPts val="600"/>
              </a:spcBef>
              <a:spcAft>
                <a:spcPts val="0"/>
              </a:spcAft>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Theoretical Background</a:t>
            </a:r>
            <a:endParaRPr dirty="0"/>
          </a:p>
        </p:txBody>
      </p:sp>
      <p:sp>
        <p:nvSpPr>
          <p:cNvPr id="159" name="Google Shape;159;p19"/>
          <p:cNvSpPr txBox="1">
            <a:spLocks noGrp="1"/>
          </p:cNvSpPr>
          <p:nvPr>
            <p:ph type="body" idx="2"/>
          </p:nvPr>
        </p:nvSpPr>
        <p:spPr>
          <a:xfrm>
            <a:off x="5012916" y="1618700"/>
            <a:ext cx="3878400" cy="323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highlight>
                  <a:schemeClr val="accent1"/>
                </a:highlight>
                <a:latin typeface="Calibri" panose="020F0502020204030204" pitchFamily="34" charset="0"/>
                <a:cs typeface="Calibri" panose="020F0502020204030204" pitchFamily="34" charset="0"/>
              </a:rPr>
              <a:t>Reciprocal action theory</a:t>
            </a:r>
            <a:endParaRPr b="1" dirty="0">
              <a:highlight>
                <a:schemeClr val="accent1"/>
              </a:highlight>
              <a:latin typeface="Calibri" panose="020F0502020204030204" pitchFamily="34" charset="0"/>
              <a:cs typeface="Calibri" panose="020F0502020204030204" pitchFamily="34" charset="0"/>
            </a:endParaRPr>
          </a:p>
          <a:p>
            <a:pPr marL="342900" lvl="0" indent="-342900" algn="l" rtl="0">
              <a:spcBef>
                <a:spcPts val="600"/>
              </a:spcBef>
              <a:spcAft>
                <a:spcPts val="0"/>
              </a:spcAft>
              <a:buFont typeface="Courier New" panose="02070309020205020404" pitchFamily="49" charset="0"/>
              <a:buChar char="o"/>
            </a:pPr>
            <a:r>
              <a:rPr lang="en" dirty="0">
                <a:latin typeface="Calibri" panose="020F0502020204030204" pitchFamily="34" charset="0"/>
                <a:cs typeface="Calibri" panose="020F0502020204030204" pitchFamily="34" charset="0"/>
              </a:rPr>
              <a:t>An exchange partner tends to invest in a relationship because they stimulate gratitude in the other partner. </a:t>
            </a:r>
          </a:p>
          <a:p>
            <a:pPr marL="342900" lvl="0" indent="-342900" algn="l" rtl="0">
              <a:spcBef>
                <a:spcPts val="600"/>
              </a:spcBef>
              <a:spcAft>
                <a:spcPts val="0"/>
              </a:spcAft>
              <a:buFont typeface="Courier New" panose="02070309020205020404" pitchFamily="49" charset="0"/>
              <a:buChar char="o"/>
            </a:pPr>
            <a:r>
              <a:rPr lang="en" dirty="0">
                <a:latin typeface="Calibri" panose="020F0502020204030204" pitchFamily="34" charset="0"/>
                <a:cs typeface="Calibri" panose="020F0502020204030204" pitchFamily="34" charset="0"/>
              </a:rPr>
              <a:t>Employee’s empathic behaviors and caring for customers can stimulate customer gratitude.</a:t>
            </a:r>
            <a:endParaRPr dirty="0">
              <a:latin typeface="Calibri" panose="020F0502020204030204" pitchFamily="34" charset="0"/>
              <a:cs typeface="Calibri" panose="020F0502020204030204" pitchFamily="34" charset="0"/>
            </a:endParaRPr>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45765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Conceptual Model</a:t>
            </a:r>
            <a:endParaRPr dirty="0"/>
          </a:p>
        </p:txBody>
      </p:sp>
      <p:sp>
        <p:nvSpPr>
          <p:cNvPr id="208" name="Google Shape;208;p23"/>
          <p:cNvSpPr/>
          <p:nvPr/>
        </p:nvSpPr>
        <p:spPr>
          <a:xfrm>
            <a:off x="1045172" y="2722405"/>
            <a:ext cx="1362286" cy="803714"/>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Calibri" panose="020F0502020204030204" pitchFamily="34" charset="0"/>
                <a:ea typeface="Quattrocento Sans"/>
                <a:cs typeface="Calibri" panose="020F0502020204030204" pitchFamily="34" charset="0"/>
                <a:sym typeface="Quattrocento Sans"/>
              </a:rPr>
              <a:t>Perceived Employee Empathy</a:t>
            </a:r>
            <a:endParaRPr sz="1200" b="1" dirty="0">
              <a:latin typeface="Calibri" panose="020F0502020204030204" pitchFamily="34" charset="0"/>
              <a:ea typeface="Quattrocento Sans"/>
              <a:cs typeface="Calibri" panose="020F0502020204030204" pitchFamily="34" charset="0"/>
              <a:sym typeface="Quattrocento Sans"/>
            </a:endParaRPr>
          </a:p>
        </p:txBody>
      </p:sp>
      <p:grpSp>
        <p:nvGrpSpPr>
          <p:cNvPr id="210" name="Google Shape;210;p23"/>
          <p:cNvGrpSpPr/>
          <p:nvPr/>
        </p:nvGrpSpPr>
        <p:grpSpPr>
          <a:xfrm>
            <a:off x="916458" y="1019750"/>
            <a:ext cx="214625" cy="214625"/>
            <a:chOff x="2594050" y="1631825"/>
            <a:chExt cx="439625" cy="439625"/>
          </a:xfrm>
        </p:grpSpPr>
        <p:sp>
          <p:nvSpPr>
            <p:cNvPr id="211" name="Google Shape;211;p2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Google Shape;208;p23">
            <a:extLst>
              <a:ext uri="{FF2B5EF4-FFF2-40B4-BE49-F238E27FC236}">
                <a16:creationId xmlns:a16="http://schemas.microsoft.com/office/drawing/2014/main" id="{79C8CAAE-9D1B-7B61-8FA0-EDC1C7BD6E94}"/>
              </a:ext>
            </a:extLst>
          </p:cNvPr>
          <p:cNvSpPr/>
          <p:nvPr/>
        </p:nvSpPr>
        <p:spPr>
          <a:xfrm>
            <a:off x="2711261" y="2012629"/>
            <a:ext cx="1195387" cy="766483"/>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Calibri" panose="020F0502020204030204" pitchFamily="34" charset="0"/>
                <a:ea typeface="Quattrocento Sans"/>
                <a:cs typeface="Calibri" panose="020F0502020204030204" pitchFamily="34" charset="0"/>
                <a:sym typeface="Quattrocento Sans"/>
              </a:rPr>
              <a:t>Customer Delight</a:t>
            </a:r>
            <a:endParaRPr sz="1200" b="1" dirty="0">
              <a:latin typeface="Calibri" panose="020F0502020204030204" pitchFamily="34" charset="0"/>
              <a:ea typeface="Quattrocento Sans"/>
              <a:cs typeface="Calibri" panose="020F0502020204030204" pitchFamily="34" charset="0"/>
              <a:sym typeface="Quattrocento Sans"/>
            </a:endParaRPr>
          </a:p>
        </p:txBody>
      </p:sp>
      <p:sp>
        <p:nvSpPr>
          <p:cNvPr id="3" name="Google Shape;208;p23">
            <a:extLst>
              <a:ext uri="{FF2B5EF4-FFF2-40B4-BE49-F238E27FC236}">
                <a16:creationId xmlns:a16="http://schemas.microsoft.com/office/drawing/2014/main" id="{6F0558F0-2208-0C18-0A32-BE9C42BCF5F2}"/>
              </a:ext>
            </a:extLst>
          </p:cNvPr>
          <p:cNvSpPr/>
          <p:nvPr/>
        </p:nvSpPr>
        <p:spPr>
          <a:xfrm>
            <a:off x="2711261" y="3464228"/>
            <a:ext cx="1195387" cy="873625"/>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Calibri" panose="020F0502020204030204" pitchFamily="34" charset="0"/>
                <a:ea typeface="Quattrocento Sans"/>
                <a:cs typeface="Calibri" panose="020F0502020204030204" pitchFamily="34" charset="0"/>
                <a:sym typeface="Quattrocento Sans"/>
              </a:rPr>
              <a:t>Customer Gratitude</a:t>
            </a:r>
            <a:endParaRPr sz="1200" b="1" dirty="0">
              <a:latin typeface="Calibri" panose="020F0502020204030204" pitchFamily="34" charset="0"/>
              <a:ea typeface="Quattrocento Sans"/>
              <a:cs typeface="Calibri" panose="020F0502020204030204" pitchFamily="34" charset="0"/>
              <a:sym typeface="Quattrocento Sans"/>
            </a:endParaRPr>
          </a:p>
        </p:txBody>
      </p:sp>
      <p:sp>
        <p:nvSpPr>
          <p:cNvPr id="4" name="Google Shape;208;p23">
            <a:extLst>
              <a:ext uri="{FF2B5EF4-FFF2-40B4-BE49-F238E27FC236}">
                <a16:creationId xmlns:a16="http://schemas.microsoft.com/office/drawing/2014/main" id="{8E93F31E-65C3-3344-2D62-91BA72445DCE}"/>
              </a:ext>
            </a:extLst>
          </p:cNvPr>
          <p:cNvSpPr/>
          <p:nvPr/>
        </p:nvSpPr>
        <p:spPr>
          <a:xfrm>
            <a:off x="4210451" y="2737517"/>
            <a:ext cx="1362286" cy="766483"/>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Calibri" panose="020F0502020204030204" pitchFamily="34" charset="0"/>
                <a:ea typeface="Quattrocento Sans"/>
                <a:cs typeface="Calibri" panose="020F0502020204030204" pitchFamily="34" charset="0"/>
                <a:sym typeface="Quattrocento Sans"/>
              </a:rPr>
              <a:t>Customer Satisfaction</a:t>
            </a:r>
            <a:endParaRPr sz="1200" b="1" dirty="0">
              <a:latin typeface="Calibri" panose="020F0502020204030204" pitchFamily="34" charset="0"/>
              <a:ea typeface="Quattrocento Sans"/>
              <a:cs typeface="Calibri" panose="020F0502020204030204" pitchFamily="34" charset="0"/>
              <a:sym typeface="Quattrocento Sans"/>
            </a:endParaRPr>
          </a:p>
        </p:txBody>
      </p:sp>
      <p:sp>
        <p:nvSpPr>
          <p:cNvPr id="5" name="Google Shape;208;p23">
            <a:extLst>
              <a:ext uri="{FF2B5EF4-FFF2-40B4-BE49-F238E27FC236}">
                <a16:creationId xmlns:a16="http://schemas.microsoft.com/office/drawing/2014/main" id="{272322C8-0642-4F18-34C2-90E5EAFCE1E4}"/>
              </a:ext>
            </a:extLst>
          </p:cNvPr>
          <p:cNvSpPr/>
          <p:nvPr/>
        </p:nvSpPr>
        <p:spPr>
          <a:xfrm>
            <a:off x="5979675" y="2737517"/>
            <a:ext cx="1123829" cy="766483"/>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Calibri" panose="020F0502020204030204" pitchFamily="34" charset="0"/>
                <a:ea typeface="Quattrocento Sans"/>
                <a:cs typeface="Calibri" panose="020F0502020204030204" pitchFamily="34" charset="0"/>
                <a:sym typeface="Quattrocento Sans"/>
              </a:rPr>
              <a:t>B</a:t>
            </a:r>
            <a:r>
              <a:rPr lang="en-US" sz="1200" b="1" dirty="0">
                <a:latin typeface="Calibri" panose="020F0502020204030204" pitchFamily="34" charset="0"/>
                <a:ea typeface="Quattrocento Sans"/>
                <a:cs typeface="Calibri" panose="020F0502020204030204" pitchFamily="34" charset="0"/>
                <a:sym typeface="Quattrocento Sans"/>
              </a:rPr>
              <a:t>r</a:t>
            </a:r>
            <a:r>
              <a:rPr lang="en" sz="1200" b="1" dirty="0">
                <a:latin typeface="Calibri" panose="020F0502020204030204" pitchFamily="34" charset="0"/>
                <a:ea typeface="Quattrocento Sans"/>
                <a:cs typeface="Calibri" panose="020F0502020204030204" pitchFamily="34" charset="0"/>
                <a:sym typeface="Quattrocento Sans"/>
              </a:rPr>
              <a:t>and Love</a:t>
            </a:r>
            <a:endParaRPr sz="1200" b="1" dirty="0">
              <a:latin typeface="Calibri" panose="020F0502020204030204" pitchFamily="34" charset="0"/>
              <a:ea typeface="Quattrocento Sans"/>
              <a:cs typeface="Calibri" panose="020F0502020204030204" pitchFamily="34" charset="0"/>
              <a:sym typeface="Quattrocento Sans"/>
            </a:endParaRPr>
          </a:p>
        </p:txBody>
      </p:sp>
      <p:sp>
        <p:nvSpPr>
          <p:cNvPr id="6" name="Google Shape;208;p23">
            <a:extLst>
              <a:ext uri="{FF2B5EF4-FFF2-40B4-BE49-F238E27FC236}">
                <a16:creationId xmlns:a16="http://schemas.microsoft.com/office/drawing/2014/main" id="{DC2DF493-4139-21DB-FFEE-349E0E9E946D}"/>
              </a:ext>
            </a:extLst>
          </p:cNvPr>
          <p:cNvSpPr/>
          <p:nvPr/>
        </p:nvSpPr>
        <p:spPr>
          <a:xfrm>
            <a:off x="5152346" y="1805267"/>
            <a:ext cx="1123829" cy="766483"/>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latin typeface="Calibri" panose="020F0502020204030204" pitchFamily="34" charset="0"/>
                <a:ea typeface="Quattrocento Sans"/>
                <a:cs typeface="Calibri" panose="020F0502020204030204" pitchFamily="34" charset="0"/>
                <a:sym typeface="Quattrocento Sans"/>
              </a:rPr>
              <a:t>List of Hedonic Values</a:t>
            </a:r>
            <a:endParaRPr sz="1200" b="1" dirty="0">
              <a:latin typeface="Calibri" panose="020F0502020204030204" pitchFamily="34" charset="0"/>
              <a:ea typeface="Quattrocento Sans"/>
              <a:cs typeface="Calibri" panose="020F0502020204030204" pitchFamily="34" charset="0"/>
              <a:sym typeface="Quattrocento Sans"/>
            </a:endParaRPr>
          </a:p>
        </p:txBody>
      </p:sp>
      <p:cxnSp>
        <p:nvCxnSpPr>
          <p:cNvPr id="8" name="Straight Arrow Connector 7">
            <a:extLst>
              <a:ext uri="{FF2B5EF4-FFF2-40B4-BE49-F238E27FC236}">
                <a16:creationId xmlns:a16="http://schemas.microsoft.com/office/drawing/2014/main" id="{7FA30681-3112-93CD-1568-60923A49D334}"/>
              </a:ext>
            </a:extLst>
          </p:cNvPr>
          <p:cNvCxnSpPr>
            <a:stCxn id="208" idx="6"/>
            <a:endCxn id="2" idx="2"/>
          </p:cNvCxnSpPr>
          <p:nvPr/>
        </p:nvCxnSpPr>
        <p:spPr>
          <a:xfrm flipV="1">
            <a:off x="2407458" y="2395871"/>
            <a:ext cx="303803" cy="728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43E09D-A720-8FC9-3032-10ACD5E91B20}"/>
              </a:ext>
            </a:extLst>
          </p:cNvPr>
          <p:cNvCxnSpPr>
            <a:cxnSpLocks/>
            <a:stCxn id="208" idx="6"/>
            <a:endCxn id="3" idx="2"/>
          </p:cNvCxnSpPr>
          <p:nvPr/>
        </p:nvCxnSpPr>
        <p:spPr>
          <a:xfrm>
            <a:off x="2407458" y="3124262"/>
            <a:ext cx="303803" cy="776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87BCFD4-AE3D-B699-A099-C602B7018984}"/>
              </a:ext>
            </a:extLst>
          </p:cNvPr>
          <p:cNvCxnSpPr>
            <a:cxnSpLocks/>
            <a:stCxn id="208" idx="6"/>
            <a:endCxn id="4" idx="2"/>
          </p:cNvCxnSpPr>
          <p:nvPr/>
        </p:nvCxnSpPr>
        <p:spPr>
          <a:xfrm flipV="1">
            <a:off x="2407458" y="3120759"/>
            <a:ext cx="1802993" cy="3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5FF9581-AD01-1373-143A-FA95BEF20A18}"/>
              </a:ext>
            </a:extLst>
          </p:cNvPr>
          <p:cNvCxnSpPr>
            <a:cxnSpLocks/>
            <a:stCxn id="2" idx="6"/>
            <a:endCxn id="4" idx="2"/>
          </p:cNvCxnSpPr>
          <p:nvPr/>
        </p:nvCxnSpPr>
        <p:spPr>
          <a:xfrm>
            <a:off x="3906648" y="2395871"/>
            <a:ext cx="303803" cy="724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CE7A223-ED8D-F064-80D4-2D57A3F5F64D}"/>
              </a:ext>
            </a:extLst>
          </p:cNvPr>
          <p:cNvCxnSpPr>
            <a:cxnSpLocks/>
            <a:stCxn id="3" idx="6"/>
            <a:endCxn id="4" idx="2"/>
          </p:cNvCxnSpPr>
          <p:nvPr/>
        </p:nvCxnSpPr>
        <p:spPr>
          <a:xfrm flipV="1">
            <a:off x="3906648" y="3120759"/>
            <a:ext cx="303803" cy="78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9ABCCA-687F-EA58-CF2C-BB3C900FE54A}"/>
              </a:ext>
            </a:extLst>
          </p:cNvPr>
          <p:cNvCxnSpPr>
            <a:cxnSpLocks/>
            <a:stCxn id="4" idx="6"/>
            <a:endCxn id="5" idx="2"/>
          </p:cNvCxnSpPr>
          <p:nvPr/>
        </p:nvCxnSpPr>
        <p:spPr>
          <a:xfrm>
            <a:off x="5572737" y="3120759"/>
            <a:ext cx="4069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43EFAA2-3390-36CC-6A59-6C76CD22E584}"/>
              </a:ext>
            </a:extLst>
          </p:cNvPr>
          <p:cNvCxnSpPr>
            <a:cxnSpLocks/>
            <a:stCxn id="6" idx="4"/>
          </p:cNvCxnSpPr>
          <p:nvPr/>
        </p:nvCxnSpPr>
        <p:spPr>
          <a:xfrm>
            <a:off x="5714261" y="2571750"/>
            <a:ext cx="0" cy="549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895C66-5A40-E9E9-AF18-86D4A6A68899}"/>
              </a:ext>
            </a:extLst>
          </p:cNvPr>
          <p:cNvSpPr txBox="1"/>
          <p:nvPr/>
        </p:nvSpPr>
        <p:spPr>
          <a:xfrm>
            <a:off x="2708884" y="1732127"/>
            <a:ext cx="1197764" cy="276999"/>
          </a:xfrm>
          <a:prstGeom prst="rect">
            <a:avLst/>
          </a:prstGeom>
          <a:noFill/>
        </p:spPr>
        <p:txBody>
          <a:bodyPr wrap="none" rtlCol="0">
            <a:spAutoFit/>
          </a:bodyPr>
          <a:lstStyle/>
          <a:p>
            <a:r>
              <a:rPr lang="en-US" sz="1200" b="1" dirty="0">
                <a:latin typeface="Calibri" panose="020F0502020204030204" pitchFamily="34" charset="0"/>
                <a:ea typeface="Quattrocento Sans"/>
                <a:cs typeface="Calibri" panose="020F0502020204030204" pitchFamily="34" charset="0"/>
                <a:sym typeface="Quattrocento Sans"/>
              </a:rPr>
              <a:t>H2a: mediation</a:t>
            </a:r>
            <a:endParaRPr lang="en-US" sz="1200" b="1"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AD2E3469-703D-5D04-49B3-E00EEFAE94F7}"/>
              </a:ext>
            </a:extLst>
          </p:cNvPr>
          <p:cNvSpPr txBox="1"/>
          <p:nvPr/>
        </p:nvSpPr>
        <p:spPr>
          <a:xfrm>
            <a:off x="2704497" y="4337380"/>
            <a:ext cx="1208985" cy="276999"/>
          </a:xfrm>
          <a:prstGeom prst="rect">
            <a:avLst/>
          </a:prstGeom>
          <a:noFill/>
        </p:spPr>
        <p:txBody>
          <a:bodyPr wrap="none" rtlCol="0">
            <a:spAutoFit/>
          </a:bodyPr>
          <a:lstStyle/>
          <a:p>
            <a:r>
              <a:rPr lang="en-US" sz="1200" b="1" dirty="0">
                <a:latin typeface="Calibri" panose="020F0502020204030204" pitchFamily="34" charset="0"/>
                <a:ea typeface="Quattrocento Sans"/>
                <a:cs typeface="Calibri" panose="020F0502020204030204" pitchFamily="34" charset="0"/>
                <a:sym typeface="Quattrocento Sans"/>
              </a:rPr>
              <a:t>H2b: mediation</a:t>
            </a:r>
            <a:endParaRPr lang="en-US" sz="1200" b="1"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2BCB3B0-FB7C-4536-9BC3-EA8E3B5BED3C}"/>
              </a:ext>
            </a:extLst>
          </p:cNvPr>
          <p:cNvSpPr txBox="1"/>
          <p:nvPr/>
        </p:nvSpPr>
        <p:spPr>
          <a:xfrm>
            <a:off x="3145802" y="2877905"/>
            <a:ext cx="360996" cy="276999"/>
          </a:xfrm>
          <a:prstGeom prst="rect">
            <a:avLst/>
          </a:prstGeom>
          <a:noFill/>
        </p:spPr>
        <p:txBody>
          <a:bodyPr wrap="none" rtlCol="0">
            <a:spAutoFit/>
          </a:bodyPr>
          <a:lstStyle/>
          <a:p>
            <a:r>
              <a:rPr lang="en-US" sz="1200" b="1" dirty="0">
                <a:latin typeface="Calibri" panose="020F0502020204030204" pitchFamily="34" charset="0"/>
                <a:ea typeface="Quattrocento Sans"/>
                <a:cs typeface="Calibri" panose="020F0502020204030204" pitchFamily="34" charset="0"/>
                <a:sym typeface="Quattrocento Sans"/>
              </a:rPr>
              <a:t>H1</a:t>
            </a:r>
            <a:endParaRPr lang="en-US" sz="1200" b="1"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88E8EED6-FA4B-BBDD-E0D4-923ABC4C45D3}"/>
              </a:ext>
            </a:extLst>
          </p:cNvPr>
          <p:cNvSpPr txBox="1"/>
          <p:nvPr/>
        </p:nvSpPr>
        <p:spPr>
          <a:xfrm>
            <a:off x="5572061" y="3171656"/>
            <a:ext cx="360996" cy="276999"/>
          </a:xfrm>
          <a:prstGeom prst="rect">
            <a:avLst/>
          </a:prstGeom>
          <a:noFill/>
        </p:spPr>
        <p:txBody>
          <a:bodyPr wrap="none" rtlCol="0">
            <a:spAutoFit/>
          </a:bodyPr>
          <a:lstStyle/>
          <a:p>
            <a:r>
              <a:rPr lang="en-US" sz="1200" b="1" dirty="0">
                <a:latin typeface="Calibri" panose="020F0502020204030204" pitchFamily="34" charset="0"/>
                <a:ea typeface="Quattrocento Sans"/>
                <a:cs typeface="Calibri" panose="020F0502020204030204" pitchFamily="34" charset="0"/>
                <a:sym typeface="Quattrocento Sans"/>
              </a:rPr>
              <a:t>H3</a:t>
            </a:r>
            <a:endParaRPr lang="en-US" sz="1200" b="1"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90DCC866-F3F2-1CF7-1B47-069CAEBFA674}"/>
              </a:ext>
            </a:extLst>
          </p:cNvPr>
          <p:cNvSpPr txBox="1"/>
          <p:nvPr/>
        </p:nvSpPr>
        <p:spPr>
          <a:xfrm>
            <a:off x="5714260" y="2619815"/>
            <a:ext cx="360996" cy="276999"/>
          </a:xfrm>
          <a:prstGeom prst="rect">
            <a:avLst/>
          </a:prstGeom>
          <a:noFill/>
        </p:spPr>
        <p:txBody>
          <a:bodyPr wrap="none" rtlCol="0">
            <a:spAutoFit/>
          </a:bodyPr>
          <a:lstStyle/>
          <a:p>
            <a:r>
              <a:rPr lang="en-US" sz="1200" b="1" dirty="0">
                <a:latin typeface="Calibri" panose="020F0502020204030204" pitchFamily="34" charset="0"/>
                <a:ea typeface="Quattrocento Sans"/>
                <a:cs typeface="Calibri" panose="020F0502020204030204" pitchFamily="34" charset="0"/>
                <a:sym typeface="Quattrocento Sans"/>
              </a:rPr>
              <a:t>H4</a:t>
            </a:r>
            <a:endParaRPr lang="en-US" sz="1200" b="1"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Hypothesis Development</a:t>
            </a:r>
            <a:endParaRPr dirty="0">
              <a:highlight>
                <a:schemeClr val="accent1"/>
              </a:highlight>
            </a:endParaRPr>
          </a:p>
        </p:txBody>
      </p:sp>
      <p:sp>
        <p:nvSpPr>
          <p:cNvPr id="125" name="Google Shape;125;p17"/>
          <p:cNvSpPr txBox="1">
            <a:spLocks noGrp="1"/>
          </p:cNvSpPr>
          <p:nvPr>
            <p:ph type="body" idx="1"/>
          </p:nvPr>
        </p:nvSpPr>
        <p:spPr>
          <a:xfrm>
            <a:off x="650403" y="1637651"/>
            <a:ext cx="8236969"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accent1"/>
              </a:buClr>
              <a:buSzPts val="2400"/>
              <a:buChar char="◉"/>
            </a:pPr>
            <a:r>
              <a:rPr lang="en-US" sz="2000" dirty="0">
                <a:latin typeface="Calibri" panose="020F0502020204030204" pitchFamily="34" charset="0"/>
                <a:cs typeface="Calibri" panose="020F0502020204030204" pitchFamily="34" charset="0"/>
              </a:rPr>
              <a:t>Empathic employees better understand customer needs. </a:t>
            </a:r>
          </a:p>
          <a:p>
            <a:pPr marL="76200" lvl="0" indent="0" algn="l" rtl="0">
              <a:spcBef>
                <a:spcPts val="600"/>
              </a:spcBef>
              <a:spcAft>
                <a:spcPts val="0"/>
              </a:spcAft>
              <a:buClr>
                <a:schemeClr val="accent1"/>
              </a:buClr>
              <a:buSzPts val="2400"/>
              <a:buNone/>
            </a:pPr>
            <a:endParaRPr lang="en-US" sz="2000" dirty="0">
              <a:latin typeface="Calibri" panose="020F0502020204030204" pitchFamily="34" charset="0"/>
              <a:cs typeface="Calibri" panose="020F0502020204030204" pitchFamily="34" charset="0"/>
            </a:endParaRPr>
          </a:p>
          <a:p>
            <a:pPr marL="457200" lvl="0" indent="-381000" algn="l" rtl="0">
              <a:spcBef>
                <a:spcPts val="600"/>
              </a:spcBef>
              <a:spcAft>
                <a:spcPts val="0"/>
              </a:spcAft>
              <a:buClr>
                <a:schemeClr val="accent1"/>
              </a:buClr>
              <a:buSzPts val="2400"/>
              <a:buChar char="◉"/>
            </a:pPr>
            <a:r>
              <a:rPr lang="en-US" sz="2000" dirty="0">
                <a:latin typeface="Calibri" panose="020F0502020204030204" pitchFamily="34" charset="0"/>
                <a:cs typeface="Calibri" panose="020F0502020204030204" pitchFamily="34" charset="0"/>
              </a:rPr>
              <a:t>When customers interact with an authentic and sincere employee, they are likely to have a favorable impression of the hotel’s performance, resulting in overall satisfaction with their hotel experience.</a:t>
            </a:r>
            <a:endParaRPr lang="en" sz="2000" dirty="0">
              <a:latin typeface="Calibri" panose="020F0502020204030204" pitchFamily="34" charset="0"/>
              <a:cs typeface="Calibri" panose="020F0502020204030204" pitchFamily="34" charset="0"/>
            </a:endParaRPr>
          </a:p>
          <a:p>
            <a:pPr marL="457200" lvl="0" indent="-381000" algn="l" rtl="0">
              <a:spcBef>
                <a:spcPts val="0"/>
              </a:spcBef>
              <a:spcAft>
                <a:spcPts val="0"/>
              </a:spcAft>
              <a:buClr>
                <a:schemeClr val="accent1"/>
              </a:buClr>
              <a:buSzPts val="2400"/>
              <a:buChar char="◉"/>
            </a:pPr>
            <a:endParaRPr lang="en" dirty="0">
              <a:latin typeface="Calibri" panose="020F0502020204030204" pitchFamily="34" charset="0"/>
              <a:cs typeface="Calibri" panose="020F0502020204030204" pitchFamily="34" charset="0"/>
            </a:endParaRPr>
          </a:p>
          <a:p>
            <a:pPr marL="517525" indent="-441325">
              <a:spcBef>
                <a:spcPts val="0"/>
              </a:spcBef>
              <a:buClr>
                <a:schemeClr val="accent1"/>
              </a:buClr>
              <a:buNone/>
            </a:pPr>
            <a:r>
              <a:rPr lang="en-US" sz="2000" b="1" dirty="0">
                <a:latin typeface="Calibri" panose="020F0502020204030204" pitchFamily="34" charset="0"/>
                <a:cs typeface="Calibri" panose="020F0502020204030204" pitchFamily="34" charset="0"/>
              </a:rPr>
              <a:t>H1:</a:t>
            </a:r>
            <a:r>
              <a:rPr lang="en-US" sz="16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Perceived employee empathy has a positive impact on customer satisfaction. </a:t>
            </a:r>
            <a:endParaRPr sz="20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20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26981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Hypothesis Development</a:t>
            </a:r>
            <a:endParaRPr dirty="0">
              <a:highlight>
                <a:schemeClr val="accent1"/>
              </a:highlight>
            </a:endParaRPr>
          </a:p>
        </p:txBody>
      </p:sp>
      <p:sp>
        <p:nvSpPr>
          <p:cNvPr id="125" name="Google Shape;125;p17"/>
          <p:cNvSpPr txBox="1">
            <a:spLocks noGrp="1"/>
          </p:cNvSpPr>
          <p:nvPr>
            <p:ph type="body" idx="1"/>
          </p:nvPr>
        </p:nvSpPr>
        <p:spPr>
          <a:xfrm>
            <a:off x="421754" y="1567995"/>
            <a:ext cx="8490700"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accent1"/>
              </a:buClr>
              <a:buSzPts val="2400"/>
              <a:buChar char="◉"/>
            </a:pPr>
            <a:r>
              <a:rPr lang="en-US" sz="1800" dirty="0">
                <a:latin typeface="Calibri" panose="020F0502020204030204" pitchFamily="34" charset="0"/>
                <a:cs typeface="Calibri" panose="020F0502020204030204" pitchFamily="34" charset="0"/>
              </a:rPr>
              <a:t>Emotions play a mediation role between the attributes of service firms and cognitive attitude. </a:t>
            </a:r>
          </a:p>
          <a:p>
            <a:pPr marL="457200" lvl="0" indent="-381000" algn="l" rtl="0">
              <a:spcBef>
                <a:spcPts val="600"/>
              </a:spcBef>
              <a:spcAft>
                <a:spcPts val="0"/>
              </a:spcAft>
              <a:buClr>
                <a:schemeClr val="accent1"/>
              </a:buClr>
              <a:buSzPts val="2400"/>
              <a:buChar char="◉"/>
            </a:pPr>
            <a:r>
              <a:rPr lang="en-US" sz="1800" dirty="0">
                <a:latin typeface="Calibri" panose="020F0502020204030204" pitchFamily="34" charset="0"/>
                <a:cs typeface="Calibri" panose="020F0502020204030204" pitchFamily="34" charset="0"/>
              </a:rPr>
              <a:t>Employees’ positive attitudes and behaviors influence the level of customer delight. </a:t>
            </a:r>
          </a:p>
          <a:p>
            <a:pPr marL="457200" lvl="0" indent="-381000" algn="l" rtl="0">
              <a:spcBef>
                <a:spcPts val="600"/>
              </a:spcBef>
              <a:spcAft>
                <a:spcPts val="0"/>
              </a:spcAft>
              <a:buClr>
                <a:schemeClr val="accent1"/>
              </a:buClr>
              <a:buSzPts val="2400"/>
              <a:buChar char="◉"/>
            </a:pPr>
            <a:r>
              <a:rPr lang="en-US" sz="1800" dirty="0">
                <a:latin typeface="Calibri" panose="020F0502020204030204" pitchFamily="34" charset="0"/>
                <a:cs typeface="Calibri" panose="020F0502020204030204" pitchFamily="34" charset="0"/>
              </a:rPr>
              <a:t>Gratitude influences cognitive response to companies, such as satisfaction, loyalty, and commitment to a relationship with the company.</a:t>
            </a:r>
          </a:p>
          <a:p>
            <a:pPr marL="457200" lvl="0" indent="-381000" algn="l" rtl="0">
              <a:spcBef>
                <a:spcPts val="600"/>
              </a:spcBef>
              <a:spcAft>
                <a:spcPts val="0"/>
              </a:spcAft>
              <a:buClr>
                <a:schemeClr val="accent1"/>
              </a:buClr>
              <a:buSzPts val="2400"/>
              <a:buChar char="◉"/>
            </a:pPr>
            <a:endParaRPr lang="en" sz="2000" dirty="0">
              <a:latin typeface="Calibri" panose="020F0502020204030204" pitchFamily="34" charset="0"/>
              <a:cs typeface="Calibri" panose="020F0502020204030204" pitchFamily="34" charset="0"/>
            </a:endParaRPr>
          </a:p>
          <a:p>
            <a:pPr marL="514350" indent="-438150">
              <a:spcBef>
                <a:spcPts val="0"/>
              </a:spcBef>
              <a:buClr>
                <a:schemeClr val="accent1"/>
              </a:buClr>
              <a:buNone/>
            </a:pPr>
            <a:r>
              <a:rPr lang="en-US" sz="1800" b="1" dirty="0">
                <a:latin typeface="Calibri" panose="020F0502020204030204" pitchFamily="34" charset="0"/>
                <a:cs typeface="Calibri" panose="020F0502020204030204" pitchFamily="34" charset="0"/>
              </a:rPr>
              <a:t>H2a:</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Customer delight </a:t>
            </a:r>
            <a:r>
              <a:rPr lang="en-US" sz="1800" dirty="0">
                <a:latin typeface="Calibri" panose="020F0502020204030204" pitchFamily="34" charset="0"/>
                <a:cs typeface="Calibri" panose="020F0502020204030204" pitchFamily="34" charset="0"/>
              </a:rPr>
              <a:t>mediates the positive relationship between perceived employee empathy and customer satisfaction. </a:t>
            </a:r>
          </a:p>
          <a:p>
            <a:pPr marL="514350" indent="-438150">
              <a:spcBef>
                <a:spcPts val="0"/>
              </a:spcBef>
              <a:buClr>
                <a:schemeClr val="accent1"/>
              </a:buClr>
              <a:buNone/>
            </a:pPr>
            <a:r>
              <a:rPr lang="en-US" sz="1800" b="1" dirty="0">
                <a:latin typeface="Calibri" panose="020F0502020204030204" pitchFamily="34" charset="0"/>
                <a:cs typeface="Calibri" panose="020F0502020204030204" pitchFamily="34" charset="0"/>
              </a:rPr>
              <a:t>H2b:</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Customer gratitude </a:t>
            </a:r>
            <a:r>
              <a:rPr lang="en-US" sz="1800" dirty="0">
                <a:latin typeface="Calibri" panose="020F0502020204030204" pitchFamily="34" charset="0"/>
                <a:cs typeface="Calibri" panose="020F0502020204030204" pitchFamily="34" charset="0"/>
              </a:rPr>
              <a:t>mediates the positive relationship between perceived employee empathy and customer satisfaction.  </a:t>
            </a:r>
            <a:endParaRPr sz="18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20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20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82187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Hypothesis Development</a:t>
            </a:r>
            <a:endParaRPr dirty="0">
              <a:highlight>
                <a:schemeClr val="accent1"/>
              </a:highlight>
            </a:endParaRPr>
          </a:p>
        </p:txBody>
      </p:sp>
      <p:sp>
        <p:nvSpPr>
          <p:cNvPr id="125" name="Google Shape;125;p17"/>
          <p:cNvSpPr txBox="1">
            <a:spLocks noGrp="1"/>
          </p:cNvSpPr>
          <p:nvPr>
            <p:ph type="body" idx="1"/>
          </p:nvPr>
        </p:nvSpPr>
        <p:spPr>
          <a:xfrm>
            <a:off x="384202" y="1616470"/>
            <a:ext cx="8598433"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600"/>
              </a:spcAft>
              <a:buClr>
                <a:schemeClr val="accent1"/>
              </a:buClr>
              <a:buSzPts val="2400"/>
              <a:buChar char="◉"/>
            </a:pPr>
            <a:r>
              <a:rPr lang="en-US" sz="1900" dirty="0">
                <a:latin typeface="Calibri" panose="020F0502020204030204" pitchFamily="34" charset="0"/>
                <a:cs typeface="Calibri" panose="020F0502020204030204" pitchFamily="34" charset="0"/>
              </a:rPr>
              <a:t>Brand Love: The degree of passionate emotional attachment a satisfied customer has a for a particular trade name </a:t>
            </a:r>
            <a:r>
              <a:rPr lang="en-US" sz="1400" dirty="0">
                <a:latin typeface="Calibri" panose="020F0502020204030204" pitchFamily="34" charset="0"/>
                <a:cs typeface="Calibri" panose="020F0502020204030204" pitchFamily="34" charset="0"/>
              </a:rPr>
              <a:t>(Carroll and </a:t>
            </a:r>
            <a:r>
              <a:rPr lang="en-US" sz="1400" dirty="0" err="1">
                <a:latin typeface="Calibri" panose="020F0502020204030204" pitchFamily="34" charset="0"/>
                <a:cs typeface="Calibri" panose="020F0502020204030204" pitchFamily="34" charset="0"/>
              </a:rPr>
              <a:t>Ahuvia</a:t>
            </a:r>
            <a:r>
              <a:rPr lang="en-US" sz="1400" dirty="0">
                <a:latin typeface="Calibri" panose="020F0502020204030204" pitchFamily="34" charset="0"/>
                <a:cs typeface="Calibri" panose="020F0502020204030204" pitchFamily="34" charset="0"/>
              </a:rPr>
              <a:t>, 2006, p 81)</a:t>
            </a:r>
            <a:r>
              <a:rPr lang="en-US" sz="1900" dirty="0">
                <a:latin typeface="Calibri" panose="020F0502020204030204" pitchFamily="34" charset="0"/>
                <a:cs typeface="Calibri" panose="020F0502020204030204" pitchFamily="34" charset="0"/>
              </a:rPr>
              <a:t>. </a:t>
            </a:r>
          </a:p>
          <a:p>
            <a:pPr marL="457200" lvl="0" indent="-381000" algn="l" rtl="0">
              <a:spcBef>
                <a:spcPts val="0"/>
              </a:spcBef>
              <a:spcAft>
                <a:spcPts val="600"/>
              </a:spcAft>
              <a:buClr>
                <a:schemeClr val="accent1"/>
              </a:buClr>
              <a:buSzPts val="2400"/>
              <a:buChar char="◉"/>
            </a:pPr>
            <a:r>
              <a:rPr lang="en" sz="1900" dirty="0">
                <a:latin typeface="Calibri" panose="020F0502020204030204" pitchFamily="34" charset="0"/>
                <a:cs typeface="Calibri" panose="020F0502020204030204" pitchFamily="34" charset="0"/>
              </a:rPr>
              <a:t>Customers who are satisfisfied with a certain experience or transaction with a brand tend to love the brand </a:t>
            </a:r>
            <a:r>
              <a:rPr lang="en" sz="1400" dirty="0">
                <a:latin typeface="Calibri" panose="020F0502020204030204" pitchFamily="34" charset="0"/>
                <a:cs typeface="Calibri" panose="020F0502020204030204" pitchFamily="34" charset="0"/>
              </a:rPr>
              <a:t>(Carroll and Ahuvia, 2006)</a:t>
            </a:r>
            <a:r>
              <a:rPr lang="en" sz="1900" dirty="0">
                <a:latin typeface="Calibri" panose="020F0502020204030204" pitchFamily="34" charset="0"/>
                <a:cs typeface="Calibri" panose="020F0502020204030204" pitchFamily="34" charset="0"/>
              </a:rPr>
              <a:t>. </a:t>
            </a:r>
          </a:p>
          <a:p>
            <a:pPr marL="457200" lvl="0" indent="-381000" algn="l" rtl="0">
              <a:spcBef>
                <a:spcPts val="0"/>
              </a:spcBef>
              <a:spcAft>
                <a:spcPts val="600"/>
              </a:spcAft>
              <a:buClr>
                <a:schemeClr val="accent1"/>
              </a:buClr>
              <a:buSzPts val="2400"/>
              <a:buChar char="◉"/>
            </a:pPr>
            <a:r>
              <a:rPr lang="en" sz="1900" dirty="0">
                <a:latin typeface="Calibri" panose="020F0502020204030204" pitchFamily="34" charset="0"/>
                <a:cs typeface="Calibri" panose="020F0502020204030204" pitchFamily="34" charset="0"/>
              </a:rPr>
              <a:t>Customer satisfaction over </a:t>
            </a:r>
            <a:r>
              <a:rPr lang="en-US" sz="1900" dirty="0">
                <a:latin typeface="Calibri" panose="020F0502020204030204" pitchFamily="34" charset="0"/>
                <a:cs typeface="Calibri" panose="020F0502020204030204" pitchFamily="34" charset="0"/>
              </a:rPr>
              <a:t>a period</a:t>
            </a:r>
            <a:r>
              <a:rPr lang="en" sz="1900" dirty="0">
                <a:latin typeface="Calibri" panose="020F0502020204030204" pitchFamily="34" charset="0"/>
                <a:cs typeface="Calibri" panose="020F0502020204030204" pitchFamily="34" charset="0"/>
              </a:rPr>
              <a:t> leads to a feeling of love toward the brand </a:t>
            </a:r>
            <a:r>
              <a:rPr lang="en" sz="1400" dirty="0">
                <a:latin typeface="Calibri" panose="020F0502020204030204" pitchFamily="34" charset="0"/>
                <a:cs typeface="Calibri" panose="020F0502020204030204" pitchFamily="34" charset="0"/>
              </a:rPr>
              <a:t>(Al-Haddad, 2019)</a:t>
            </a:r>
            <a:r>
              <a:rPr lang="en" sz="1900" dirty="0">
                <a:latin typeface="Calibri" panose="020F0502020204030204" pitchFamily="34" charset="0"/>
                <a:cs typeface="Calibri" panose="020F0502020204030204" pitchFamily="34" charset="0"/>
              </a:rPr>
              <a:t>. </a:t>
            </a:r>
          </a:p>
          <a:p>
            <a:pPr marL="457200" lvl="0" indent="-381000" algn="l" rtl="0">
              <a:spcBef>
                <a:spcPts val="0"/>
              </a:spcBef>
              <a:spcAft>
                <a:spcPts val="0"/>
              </a:spcAft>
              <a:buClr>
                <a:schemeClr val="accent1"/>
              </a:buClr>
              <a:buSzPts val="2400"/>
              <a:buChar char="◉"/>
            </a:pPr>
            <a:endParaRPr lang="en" sz="1900" dirty="0">
              <a:latin typeface="Calibri" panose="020F0502020204030204" pitchFamily="34" charset="0"/>
              <a:cs typeface="Calibri" panose="020F0502020204030204" pitchFamily="34" charset="0"/>
            </a:endParaRPr>
          </a:p>
          <a:p>
            <a:pPr marL="76200" indent="0">
              <a:spcBef>
                <a:spcPts val="0"/>
              </a:spcBef>
              <a:buClr>
                <a:schemeClr val="accent1"/>
              </a:buClr>
              <a:buNone/>
            </a:pPr>
            <a:r>
              <a:rPr lang="en-US" sz="1900" b="1" dirty="0">
                <a:latin typeface="Calibri" panose="020F0502020204030204" pitchFamily="34" charset="0"/>
                <a:cs typeface="Calibri" panose="020F0502020204030204" pitchFamily="34" charset="0"/>
              </a:rPr>
              <a:t>H3:  </a:t>
            </a:r>
            <a:r>
              <a:rPr lang="en-US" sz="1900" dirty="0">
                <a:latin typeface="Calibri" panose="020F0502020204030204" pitchFamily="34" charset="0"/>
                <a:cs typeface="Calibri" panose="020F0502020204030204" pitchFamily="34" charset="0"/>
              </a:rPr>
              <a:t>Customer satisfaction has a positive impact on brand love. </a:t>
            </a:r>
            <a:endParaRPr sz="19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9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9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58810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Hypothesis Development</a:t>
            </a:r>
            <a:endParaRPr dirty="0">
              <a:highlight>
                <a:schemeClr val="accent1"/>
              </a:highlight>
            </a:endParaRPr>
          </a:p>
        </p:txBody>
      </p:sp>
      <p:sp>
        <p:nvSpPr>
          <p:cNvPr id="125" name="Google Shape;125;p17"/>
          <p:cNvSpPr txBox="1">
            <a:spLocks noGrp="1"/>
          </p:cNvSpPr>
          <p:nvPr>
            <p:ph type="body" idx="1"/>
          </p:nvPr>
        </p:nvSpPr>
        <p:spPr>
          <a:xfrm>
            <a:off x="519648" y="1637651"/>
            <a:ext cx="8236969" cy="3112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600"/>
              </a:spcAft>
              <a:buClr>
                <a:schemeClr val="accent1"/>
              </a:buClr>
              <a:buSzPts val="2400"/>
              <a:buChar char="◉"/>
            </a:pPr>
            <a:r>
              <a:rPr lang="en" sz="1900" dirty="0">
                <a:latin typeface="Calibri" panose="020F0502020204030204" pitchFamily="34" charset="0"/>
                <a:cs typeface="Calibri" panose="020F0502020204030204" pitchFamily="34" charset="0"/>
              </a:rPr>
              <a:t>Hedonic consumers are primarily “feelers” who enjoy receiving stimulation since it provides arousal and emotion to their life </a:t>
            </a:r>
            <a:r>
              <a:rPr lang="en" sz="1400" dirty="0">
                <a:latin typeface="Calibri" panose="020F0502020204030204" pitchFamily="34" charset="0"/>
                <a:cs typeface="Calibri" panose="020F0502020204030204" pitchFamily="34" charset="0"/>
              </a:rPr>
              <a:t>(Venkatramand and MacInnis, 1985)</a:t>
            </a:r>
            <a:r>
              <a:rPr lang="en" sz="1900" dirty="0">
                <a:latin typeface="Calibri" panose="020F0502020204030204" pitchFamily="34" charset="0"/>
                <a:cs typeface="Calibri" panose="020F0502020204030204" pitchFamily="34" charset="0"/>
              </a:rPr>
              <a:t>. </a:t>
            </a:r>
          </a:p>
          <a:p>
            <a:pPr marL="457200" lvl="0" indent="-381000" algn="l" rtl="0">
              <a:spcBef>
                <a:spcPts val="0"/>
              </a:spcBef>
              <a:spcAft>
                <a:spcPts val="0"/>
              </a:spcAft>
              <a:buClr>
                <a:schemeClr val="accent1"/>
              </a:buClr>
              <a:buSzPts val="2400"/>
              <a:buChar char="◉"/>
            </a:pPr>
            <a:r>
              <a:rPr lang="en" sz="1900" dirty="0">
                <a:latin typeface="Calibri" panose="020F0502020204030204" pitchFamily="34" charset="0"/>
                <a:cs typeface="Calibri" panose="020F0502020204030204" pitchFamily="34" charset="0"/>
              </a:rPr>
              <a:t>Consumers with higher hedonic values are more likely to be emotionally attached to a brand and develop brand love. </a:t>
            </a:r>
          </a:p>
          <a:p>
            <a:pPr marL="457200" lvl="0" indent="-381000" algn="l" rtl="0">
              <a:spcBef>
                <a:spcPts val="0"/>
              </a:spcBef>
              <a:spcAft>
                <a:spcPts val="0"/>
              </a:spcAft>
              <a:buClr>
                <a:schemeClr val="accent1"/>
              </a:buClr>
              <a:buSzPts val="2400"/>
              <a:buChar char="◉"/>
            </a:pPr>
            <a:endParaRPr lang="en" sz="1900" dirty="0">
              <a:latin typeface="Calibri" panose="020F0502020204030204" pitchFamily="34" charset="0"/>
              <a:cs typeface="Calibri" panose="020F0502020204030204" pitchFamily="34" charset="0"/>
            </a:endParaRPr>
          </a:p>
          <a:p>
            <a:pPr>
              <a:spcBef>
                <a:spcPts val="0"/>
              </a:spcBef>
              <a:buClr>
                <a:schemeClr val="accent1"/>
              </a:buClr>
              <a:buNone/>
            </a:pPr>
            <a:r>
              <a:rPr lang="en-US" sz="1900" b="1" dirty="0">
                <a:latin typeface="Calibri" panose="020F0502020204030204" pitchFamily="34" charset="0"/>
                <a:cs typeface="Calibri" panose="020F0502020204030204" pitchFamily="34" charset="0"/>
              </a:rPr>
              <a:t>H4:  </a:t>
            </a:r>
            <a:r>
              <a:rPr lang="en-US" sz="1900" dirty="0">
                <a:latin typeface="Calibri" panose="020F0502020204030204" pitchFamily="34" charset="0"/>
                <a:cs typeface="Calibri" panose="020F0502020204030204" pitchFamily="34" charset="0"/>
              </a:rPr>
              <a:t>Hedonic values strengthen the positive impact of customer satisfaction on brand love, such that the impact of customer satisfaction on brand love is greater for customers who have higher levels of hedonic values than for those who have lower levels of hedonic values. </a:t>
            </a:r>
            <a:endParaRPr sz="19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9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9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9944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a:t>
            </a:r>
            <a:r>
              <a:rPr lang="en-US" dirty="0"/>
              <a:t>e</a:t>
            </a:r>
            <a:r>
              <a:rPr lang="en" dirty="0"/>
              <a:t>search Method</a:t>
            </a:r>
            <a:endParaRPr dirty="0">
              <a:highlight>
                <a:schemeClr val="accent1"/>
              </a:highlight>
            </a:endParaRPr>
          </a:p>
        </p:txBody>
      </p:sp>
      <p:sp>
        <p:nvSpPr>
          <p:cNvPr id="125" name="Google Shape;125;p17"/>
          <p:cNvSpPr txBox="1">
            <a:spLocks noGrp="1"/>
          </p:cNvSpPr>
          <p:nvPr>
            <p:ph type="body" idx="1"/>
          </p:nvPr>
        </p:nvSpPr>
        <p:spPr>
          <a:xfrm>
            <a:off x="580608" y="1421492"/>
            <a:ext cx="8236969" cy="3646694"/>
          </a:xfrm>
          <a:prstGeom prst="rect">
            <a:avLst/>
          </a:prstGeom>
        </p:spPr>
        <p:txBody>
          <a:bodyPr spcFirstLastPara="1" wrap="square" lIns="91425" tIns="91425" rIns="91425" bIns="91425" anchor="t" anchorCtr="0">
            <a:noAutofit/>
          </a:bodyPr>
          <a:lstStyle/>
          <a:p>
            <a:pPr>
              <a:lnSpc>
                <a:spcPts val="2500"/>
              </a:lnSpc>
              <a:buClr>
                <a:schemeClr val="accent1"/>
              </a:buClr>
            </a:pPr>
            <a:r>
              <a:rPr lang="en-US" sz="1600" b="1" dirty="0">
                <a:latin typeface="Calibri" panose="020F0502020204030204" pitchFamily="34" charset="0"/>
                <a:cs typeface="Calibri" panose="020F0502020204030204" pitchFamily="34" charset="0"/>
              </a:rPr>
              <a:t>Research design:</a:t>
            </a:r>
            <a:r>
              <a:rPr lang="en-US" sz="1600" dirty="0">
                <a:latin typeface="Calibri" panose="020F0502020204030204" pitchFamily="34" charset="0"/>
                <a:cs typeface="Calibri" panose="020F0502020204030204" pitchFamily="34" charset="0"/>
              </a:rPr>
              <a:t> scenario-based survey describing a hotel check-in situation</a:t>
            </a:r>
          </a:p>
          <a:p>
            <a:pPr lvl="1">
              <a:lnSpc>
                <a:spcPts val="2500"/>
              </a:lnSpc>
              <a:buClr>
                <a:schemeClr val="accent1"/>
              </a:buClr>
            </a:pPr>
            <a:r>
              <a:rPr lang="en-US" sz="1400" dirty="0">
                <a:latin typeface="Calibri" panose="020F0502020204030204" pitchFamily="34" charset="0"/>
                <a:cs typeface="Calibri" panose="020F0502020204030204" pitchFamily="34" charset="0"/>
              </a:rPr>
              <a:t>Manipulation: frontline employee empathy (high vs. low) </a:t>
            </a:r>
            <a:endParaRPr sz="1400" dirty="0">
              <a:latin typeface="Calibri" panose="020F0502020204030204" pitchFamily="34" charset="0"/>
              <a:cs typeface="Calibri" panose="020F0502020204030204" pitchFamily="34" charset="0"/>
            </a:endParaRPr>
          </a:p>
          <a:p>
            <a:pPr>
              <a:lnSpc>
                <a:spcPts val="2500"/>
              </a:lnSpc>
              <a:spcBef>
                <a:spcPts val="0"/>
              </a:spcBef>
              <a:buClr>
                <a:schemeClr val="accent1"/>
              </a:buClr>
            </a:pPr>
            <a:r>
              <a:rPr lang="en" sz="1600" b="1" dirty="0">
                <a:latin typeface="Calibri" panose="020F0502020204030204" pitchFamily="34" charset="0"/>
                <a:cs typeface="Calibri" panose="020F0502020204030204" pitchFamily="34" charset="0"/>
              </a:rPr>
              <a:t>Data collection:</a:t>
            </a:r>
            <a:r>
              <a:rPr lang="en" sz="1600" dirty="0">
                <a:latin typeface="Calibri" panose="020F0502020204030204" pitchFamily="34" charset="0"/>
                <a:cs typeface="Calibri" panose="020F0502020204030204" pitchFamily="34" charset="0"/>
              </a:rPr>
              <a:t> w</a:t>
            </a:r>
            <a:r>
              <a:rPr lang="en-US" sz="1600" dirty="0">
                <a:latin typeface="Calibri" panose="020F0502020204030204" pitchFamily="34" charset="0"/>
                <a:cs typeface="Calibri" panose="020F0502020204030204" pitchFamily="34" charset="0"/>
              </a:rPr>
              <a:t>eb-based online survey</a:t>
            </a:r>
            <a:endParaRPr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r>
              <a:rPr lang="en" sz="1600" b="1" dirty="0">
                <a:latin typeface="Calibri" panose="020F0502020204030204" pitchFamily="34" charset="0"/>
                <a:cs typeface="Calibri" panose="020F0502020204030204" pitchFamily="34" charset="0"/>
              </a:rPr>
              <a:t>Sample:</a:t>
            </a:r>
            <a:r>
              <a:rPr lang="en" sz="1600" dirty="0">
                <a:latin typeface="Calibri" panose="020F0502020204030204" pitchFamily="34" charset="0"/>
                <a:cs typeface="Calibri" panose="020F0502020204030204" pitchFamily="34" charset="0"/>
              </a:rPr>
              <a:t> a total of 751 U.S. cus</a:t>
            </a:r>
            <a:r>
              <a:rPr lang="en-US" sz="1600" dirty="0">
                <a:latin typeface="Calibri" panose="020F0502020204030204" pitchFamily="34" charset="0"/>
                <a:cs typeface="Calibri" panose="020F0502020204030204" pitchFamily="34" charset="0"/>
              </a:rPr>
              <a:t>to</a:t>
            </a:r>
            <a:r>
              <a:rPr lang="en" sz="1600" dirty="0">
                <a:latin typeface="Calibri" panose="020F0502020204030204" pitchFamily="34" charset="0"/>
                <a:cs typeface="Calibri" panose="020F0502020204030204" pitchFamily="34" charset="0"/>
              </a:rPr>
              <a:t>mers </a:t>
            </a:r>
            <a:r>
              <a:rPr lang="en" sz="1400" dirty="0">
                <a:latin typeface="Calibri" panose="020F0502020204030204" pitchFamily="34" charset="0"/>
                <a:cs typeface="Calibri" panose="020F0502020204030204" pitchFamily="34" charset="0"/>
              </a:rPr>
              <a:t>(low empathy: n = 374; high empathy: n = 377)</a:t>
            </a:r>
          </a:p>
          <a:p>
            <a:pPr lvl="1">
              <a:lnSpc>
                <a:spcPts val="2500"/>
              </a:lnSpc>
              <a:buClr>
                <a:schemeClr val="accent1"/>
              </a:buClr>
            </a:pPr>
            <a:r>
              <a:rPr lang="en-US" sz="1400" dirty="0">
                <a:latin typeface="Calibri" panose="020F0502020204030204" pitchFamily="34" charset="0"/>
                <a:cs typeface="Calibri" panose="020F0502020204030204" pitchFamily="34" charset="0"/>
              </a:rPr>
              <a:t>Female (55.9%), 19 ~ 44 years old (79.9%), Caucasian (64.7%), $99,999 and below (87.1%</a:t>
            </a:r>
            <a:r>
              <a:rPr lang="en" sz="1400" dirty="0">
                <a:latin typeface="Calibri" panose="020F0502020204030204" pitchFamily="34" charset="0"/>
                <a:cs typeface="Calibri" panose="020F0502020204030204" pitchFamily="34" charset="0"/>
              </a:rPr>
              <a:t>)</a:t>
            </a:r>
          </a:p>
          <a:p>
            <a:pPr>
              <a:lnSpc>
                <a:spcPts val="2500"/>
              </a:lnSpc>
              <a:spcBef>
                <a:spcPts val="0"/>
              </a:spcBef>
              <a:buClr>
                <a:schemeClr val="accent1"/>
              </a:buClr>
            </a:pPr>
            <a:r>
              <a:rPr lang="en" sz="1600" b="1" dirty="0">
                <a:latin typeface="Calibri" panose="020F0502020204030204" pitchFamily="34" charset="0"/>
                <a:cs typeface="Calibri" panose="020F0502020204030204" pitchFamily="34" charset="0"/>
              </a:rPr>
              <a:t>Measures: </a:t>
            </a:r>
            <a:r>
              <a:rPr lang="en-US" sz="1600" dirty="0">
                <a:latin typeface="Calibri" panose="020F0502020204030204" pitchFamily="34" charset="0"/>
                <a:cs typeface="Calibri" panose="020F0502020204030204" pitchFamily="34" charset="0"/>
              </a:rPr>
              <a:t>7-point Likert scales </a:t>
            </a:r>
            <a:endParaRPr lang="en" sz="1400" dirty="0">
              <a:latin typeface="Calibri" panose="020F0502020204030204" pitchFamily="34" charset="0"/>
              <a:cs typeface="Calibri" panose="020F0502020204030204" pitchFamily="34" charset="0"/>
            </a:endParaRPr>
          </a:p>
          <a:p>
            <a:pPr lvl="1">
              <a:buClr>
                <a:schemeClr val="accent1"/>
              </a:buClr>
            </a:pPr>
            <a:r>
              <a:rPr lang="en-US" sz="1400" dirty="0">
                <a:latin typeface="Calibri" panose="020F0502020204030204" pitchFamily="34" charset="0"/>
                <a:cs typeface="Calibri" panose="020F0502020204030204" pitchFamily="34" charset="0"/>
              </a:rPr>
              <a:t>Customer perception of employee empathy: 2 items</a:t>
            </a:r>
          </a:p>
          <a:p>
            <a:pPr lvl="1">
              <a:buClr>
                <a:schemeClr val="accent1"/>
              </a:buClr>
            </a:pPr>
            <a:r>
              <a:rPr lang="en-US" sz="1400" dirty="0">
                <a:latin typeface="Calibri" panose="020F0502020204030204" pitchFamily="34" charset="0"/>
                <a:cs typeface="Calibri" panose="020F0502020204030204" pitchFamily="34" charset="0"/>
              </a:rPr>
              <a:t>Customer delight: 5 items </a:t>
            </a:r>
            <a:r>
              <a:rPr lang="en-US" sz="1050" dirty="0">
                <a:latin typeface="Calibri" panose="020F0502020204030204" pitchFamily="34" charset="0"/>
                <a:cs typeface="Calibri" panose="020F0502020204030204" pitchFamily="34" charset="0"/>
              </a:rPr>
              <a:t>(Finn, 2005; Oliver et al., 1997)</a:t>
            </a:r>
            <a:endParaRPr lang="en-US" sz="1400" dirty="0">
              <a:latin typeface="Calibri" panose="020F0502020204030204" pitchFamily="34" charset="0"/>
              <a:cs typeface="Calibri" panose="020F0502020204030204" pitchFamily="34" charset="0"/>
            </a:endParaRPr>
          </a:p>
          <a:p>
            <a:pPr lvl="1">
              <a:buClr>
                <a:schemeClr val="accent1"/>
              </a:buClr>
            </a:pPr>
            <a:r>
              <a:rPr lang="en-US" sz="1400" dirty="0">
                <a:latin typeface="Calibri" panose="020F0502020204030204" pitchFamily="34" charset="0"/>
                <a:cs typeface="Calibri" panose="020F0502020204030204" pitchFamily="34" charset="0"/>
              </a:rPr>
              <a:t>Customer gratitude: 4 items </a:t>
            </a:r>
            <a:r>
              <a:rPr lang="en-US" sz="1050" dirty="0">
                <a:latin typeface="Calibri" panose="020F0502020204030204" pitchFamily="34" charset="0"/>
                <a:cs typeface="Calibri" panose="020F0502020204030204" pitchFamily="34" charset="0"/>
              </a:rPr>
              <a:t>(</a:t>
            </a:r>
            <a:r>
              <a:rPr lang="en-US" sz="1050" dirty="0" err="1">
                <a:latin typeface="Calibri" panose="020F0502020204030204" pitchFamily="34" charset="0"/>
                <a:cs typeface="Calibri" panose="020F0502020204030204" pitchFamily="34" charset="0"/>
              </a:rPr>
              <a:t>Palmatier</a:t>
            </a:r>
            <a:r>
              <a:rPr lang="en-US" sz="1050" dirty="0">
                <a:latin typeface="Calibri" panose="020F0502020204030204" pitchFamily="34" charset="0"/>
                <a:cs typeface="Calibri" panose="020F0502020204030204" pitchFamily="34" charset="0"/>
              </a:rPr>
              <a:t> et al., 2009) </a:t>
            </a:r>
            <a:endParaRPr lang="en-US" sz="1400" dirty="0">
              <a:latin typeface="Calibri" panose="020F0502020204030204" pitchFamily="34" charset="0"/>
              <a:cs typeface="Calibri" panose="020F0502020204030204" pitchFamily="34" charset="0"/>
            </a:endParaRPr>
          </a:p>
          <a:p>
            <a:pPr lvl="1">
              <a:buClr>
                <a:schemeClr val="accent1"/>
              </a:buClr>
            </a:pPr>
            <a:r>
              <a:rPr lang="en-US" sz="1400" dirty="0">
                <a:latin typeface="Calibri" panose="020F0502020204030204" pitchFamily="34" charset="0"/>
                <a:cs typeface="Calibri" panose="020F0502020204030204" pitchFamily="34" charset="0"/>
              </a:rPr>
              <a:t>Customer satisfaction: 4 items </a:t>
            </a:r>
            <a:r>
              <a:rPr lang="en-US" sz="1050" dirty="0">
                <a:latin typeface="Calibri" panose="020F0502020204030204" pitchFamily="34" charset="0"/>
                <a:cs typeface="Calibri" panose="020F0502020204030204" pitchFamily="34" charset="0"/>
              </a:rPr>
              <a:t>(Finn, 2005; </a:t>
            </a:r>
            <a:r>
              <a:rPr lang="en-US" sz="1050" dirty="0" err="1">
                <a:latin typeface="Calibri" panose="020F0502020204030204" pitchFamily="34" charset="0"/>
                <a:cs typeface="Calibri" panose="020F0502020204030204" pitchFamily="34" charset="0"/>
              </a:rPr>
              <a:t>Spreng</a:t>
            </a:r>
            <a:r>
              <a:rPr lang="en-US" sz="1050" dirty="0">
                <a:latin typeface="Calibri" panose="020F0502020204030204" pitchFamily="34" charset="0"/>
                <a:cs typeface="Calibri" panose="020F0502020204030204" pitchFamily="34" charset="0"/>
              </a:rPr>
              <a:t> et al., 1996) </a:t>
            </a:r>
            <a:endParaRPr lang="en-US" sz="1400" dirty="0">
              <a:latin typeface="Calibri" panose="020F0502020204030204" pitchFamily="34" charset="0"/>
              <a:cs typeface="Calibri" panose="020F0502020204030204" pitchFamily="34" charset="0"/>
            </a:endParaRPr>
          </a:p>
          <a:p>
            <a:pPr lvl="1">
              <a:buClr>
                <a:schemeClr val="accent1"/>
              </a:buClr>
            </a:pPr>
            <a:r>
              <a:rPr lang="en-US" sz="1400" dirty="0">
                <a:latin typeface="Calibri" panose="020F0502020204030204" pitchFamily="34" charset="0"/>
                <a:cs typeface="Calibri" panose="020F0502020204030204" pitchFamily="34" charset="0"/>
              </a:rPr>
              <a:t>Brand love: 3 items </a:t>
            </a:r>
            <a:r>
              <a:rPr lang="en-US" sz="1050" dirty="0">
                <a:latin typeface="Calibri" panose="020F0502020204030204" pitchFamily="34" charset="0"/>
                <a:cs typeface="Calibri" panose="020F0502020204030204" pitchFamily="34" charset="0"/>
              </a:rPr>
              <a:t>(Carroll and </a:t>
            </a:r>
            <a:r>
              <a:rPr lang="en-US" sz="1050" dirty="0" err="1">
                <a:latin typeface="Calibri" panose="020F0502020204030204" pitchFamily="34" charset="0"/>
                <a:cs typeface="Calibri" panose="020F0502020204030204" pitchFamily="34" charset="0"/>
              </a:rPr>
              <a:t>Ahuvia</a:t>
            </a:r>
            <a:r>
              <a:rPr lang="en-US" sz="1050" dirty="0">
                <a:latin typeface="Calibri" panose="020F0502020204030204" pitchFamily="34" charset="0"/>
                <a:cs typeface="Calibri" panose="020F0502020204030204" pitchFamily="34" charset="0"/>
              </a:rPr>
              <a:t>, 2006; Wallace et al., 2014) </a:t>
            </a:r>
            <a:endParaRPr lang="en-US" sz="1400" dirty="0">
              <a:latin typeface="Calibri" panose="020F0502020204030204" pitchFamily="34" charset="0"/>
              <a:cs typeface="Calibri" panose="020F0502020204030204" pitchFamily="34" charset="0"/>
            </a:endParaRPr>
          </a:p>
          <a:p>
            <a:pPr lvl="1">
              <a:buClr>
                <a:schemeClr val="accent1"/>
              </a:buClr>
            </a:pPr>
            <a:r>
              <a:rPr lang="en-US" sz="1400" dirty="0">
                <a:latin typeface="Calibri" panose="020F0502020204030204" pitchFamily="34" charset="0"/>
                <a:cs typeface="Calibri" panose="020F0502020204030204" pitchFamily="34" charset="0"/>
              </a:rPr>
              <a:t>List of hedonic values: 2 items </a:t>
            </a:r>
            <a:r>
              <a:rPr lang="en-US" sz="1050" dirty="0">
                <a:latin typeface="Calibri" panose="020F0502020204030204" pitchFamily="34" charset="0"/>
                <a:cs typeface="Calibri" panose="020F0502020204030204" pitchFamily="34" charset="0"/>
              </a:rPr>
              <a:t>(Kahle, 1983) </a:t>
            </a:r>
            <a:endParaRPr lang="en"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457200" lvl="0" indent="-381000" algn="l" rtl="0">
              <a:lnSpc>
                <a:spcPts val="2500"/>
              </a:lnSpc>
              <a:spcBef>
                <a:spcPts val="0"/>
              </a:spcBef>
              <a:spcAft>
                <a:spcPts val="0"/>
              </a:spcAft>
              <a:buClr>
                <a:schemeClr val="accent1"/>
              </a:buClr>
              <a:buSzPts val="2400"/>
              <a:buChar char="◉"/>
            </a:pPr>
            <a:endParaRPr lang="en" sz="1600" dirty="0">
              <a:latin typeface="Calibri" panose="020F0502020204030204" pitchFamily="34" charset="0"/>
              <a:cs typeface="Calibri" panose="020F0502020204030204" pitchFamily="34" charset="0"/>
            </a:endParaRPr>
          </a:p>
          <a:p>
            <a:pPr marL="0" lvl="0" indent="0" algn="l" rtl="0">
              <a:lnSpc>
                <a:spcPts val="2500"/>
              </a:lnSpc>
              <a:spcBef>
                <a:spcPts val="600"/>
              </a:spcBef>
              <a:spcAft>
                <a:spcPts val="0"/>
              </a:spcAft>
              <a:buClr>
                <a:schemeClr val="dk1"/>
              </a:buClr>
              <a:buSzPts val="1100"/>
              <a:buFont typeface="Arial"/>
              <a:buNone/>
            </a:pPr>
            <a:endParaRPr sz="1400" dirty="0">
              <a:latin typeface="Calibri" panose="020F0502020204030204" pitchFamily="34" charset="0"/>
              <a:cs typeface="Calibri" panose="020F0502020204030204" pitchFamily="34" charset="0"/>
            </a:endParaRPr>
          </a:p>
          <a:p>
            <a:pPr marL="0" lvl="0" indent="0" algn="l" rtl="0">
              <a:lnSpc>
                <a:spcPts val="2500"/>
              </a:lnSpc>
              <a:spcBef>
                <a:spcPts val="600"/>
              </a:spcBef>
              <a:spcAft>
                <a:spcPts val="0"/>
              </a:spcAft>
              <a:buNone/>
            </a:pPr>
            <a:endParaRPr sz="1600" dirty="0">
              <a:latin typeface="Calibri" panose="020F0502020204030204" pitchFamily="34" charset="0"/>
              <a:cs typeface="Calibri" panose="020F0502020204030204"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79507939"/>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1437</Words>
  <Application>Microsoft Office PowerPoint</Application>
  <PresentationFormat>On-screen Show (16:9)</PresentationFormat>
  <Paragraphs>134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Lora</vt:lpstr>
      <vt:lpstr>Courier New</vt:lpstr>
      <vt:lpstr>Quattrocento Sans</vt:lpstr>
      <vt:lpstr>Arial</vt:lpstr>
      <vt:lpstr>Viola template</vt:lpstr>
      <vt:lpstr>PowerPoint Presentation</vt:lpstr>
      <vt:lpstr>Introduction</vt:lpstr>
      <vt:lpstr>Theoretical Background</vt:lpstr>
      <vt:lpstr>Conceptual Model</vt:lpstr>
      <vt:lpstr>Hypothesis Development</vt:lpstr>
      <vt:lpstr>Hypothesis Development</vt:lpstr>
      <vt:lpstr>Hypothesis Development</vt:lpstr>
      <vt:lpstr>Hypothesis Development</vt:lpstr>
      <vt:lpstr>Research Method</vt:lpstr>
      <vt:lpstr>Data Analysis </vt:lpstr>
      <vt:lpstr>Data Analysis </vt:lpstr>
      <vt:lpstr>Implications </vt:lpstr>
      <vt:lpstr>Limitation &amp; Future Research </vt:lpstr>
      <vt:lpstr>Thanks!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Kim, Mi Ran</dc:creator>
  <cp:lastModifiedBy>Kim, Mi Ran</cp:lastModifiedBy>
  <cp:revision>30</cp:revision>
  <dcterms:modified xsi:type="dcterms:W3CDTF">2022-10-12T23:43:34Z</dcterms:modified>
</cp:coreProperties>
</file>